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Lst>
  <p:sldIdLst>
    <p:sldId id="256" r:id="rId5"/>
    <p:sldId id="273" r:id="rId6"/>
    <p:sldId id="257" r:id="rId7"/>
    <p:sldId id="285" r:id="rId8"/>
    <p:sldId id="258" r:id="rId9"/>
    <p:sldId id="325" r:id="rId10"/>
    <p:sldId id="319" r:id="rId11"/>
    <p:sldId id="259" r:id="rId12"/>
    <p:sldId id="261" r:id="rId13"/>
    <p:sldId id="262" r:id="rId14"/>
    <p:sldId id="274" r:id="rId15"/>
    <p:sldId id="263" r:id="rId16"/>
    <p:sldId id="286" r:id="rId17"/>
    <p:sldId id="287" r:id="rId18"/>
    <p:sldId id="288" r:id="rId19"/>
    <p:sldId id="289" r:id="rId20"/>
    <p:sldId id="290" r:id="rId21"/>
    <p:sldId id="292" r:id="rId22"/>
    <p:sldId id="293" r:id="rId23"/>
    <p:sldId id="291" r:id="rId24"/>
    <p:sldId id="264" r:id="rId25"/>
    <p:sldId id="265" r:id="rId26"/>
    <p:sldId id="283" r:id="rId27"/>
    <p:sldId id="282" r:id="rId28"/>
    <p:sldId id="284" r:id="rId29"/>
    <p:sldId id="266" r:id="rId30"/>
    <p:sldId id="268" r:id="rId31"/>
    <p:sldId id="294" r:id="rId32"/>
    <p:sldId id="295" r:id="rId33"/>
    <p:sldId id="296" r:id="rId34"/>
    <p:sldId id="297" r:id="rId35"/>
    <p:sldId id="298" r:id="rId36"/>
    <p:sldId id="299" r:id="rId37"/>
    <p:sldId id="300" r:id="rId38"/>
    <p:sldId id="301" r:id="rId39"/>
    <p:sldId id="271" r:id="rId40"/>
    <p:sldId id="277" r:id="rId41"/>
    <p:sldId id="278" r:id="rId42"/>
    <p:sldId id="304" r:id="rId43"/>
    <p:sldId id="302" r:id="rId44"/>
    <p:sldId id="303"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23" r:id="rId60"/>
    <p:sldId id="324" r:id="rId61"/>
    <p:sldId id="320" r:id="rId62"/>
    <p:sldId id="321"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6244AF-89FC-47D1-A675-7F5F280B3841}" v="1" dt="2023-09-06T15:38:29.903"/>
    <p1510:client id="{73486E35-4514-B723-2E2E-E923E495CB97}" v="2" dt="2023-09-06T21:13:22.732"/>
    <p1510:client id="{C09DFFAE-F799-436B-B551-5984163D4938}" v="6" dt="2023-09-06T15:11:25.0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3FC9E3-E351-4572-BB25-EFB2F6ED60BA}"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759A8-FF2C-4DEF-8B8E-30DE707A08BB}" type="slidenum">
              <a:rPr lang="en-US" smtClean="0"/>
              <a:t>‹#›</a:t>
            </a:fld>
            <a:endParaRPr lang="en-US"/>
          </a:p>
        </p:txBody>
      </p:sp>
    </p:spTree>
    <p:extLst>
      <p:ext uri="{BB962C8B-B14F-4D97-AF65-F5344CB8AC3E}">
        <p14:creationId xmlns:p14="http://schemas.microsoft.com/office/powerpoint/2010/main" val="441568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3FC9E3-E351-4572-BB25-EFB2F6ED60BA}"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759A8-FF2C-4DEF-8B8E-30DE707A08BB}" type="slidenum">
              <a:rPr lang="en-US" smtClean="0"/>
              <a:t>‹#›</a:t>
            </a:fld>
            <a:endParaRPr lang="en-US"/>
          </a:p>
        </p:txBody>
      </p:sp>
    </p:spTree>
    <p:extLst>
      <p:ext uri="{BB962C8B-B14F-4D97-AF65-F5344CB8AC3E}">
        <p14:creationId xmlns:p14="http://schemas.microsoft.com/office/powerpoint/2010/main" val="2620134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3FC9E3-E351-4572-BB25-EFB2F6ED60BA}"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759A8-FF2C-4DEF-8B8E-30DE707A08B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30836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3FC9E3-E351-4572-BB25-EFB2F6ED60BA}"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759A8-FF2C-4DEF-8B8E-30DE707A08BB}" type="slidenum">
              <a:rPr lang="en-US" smtClean="0"/>
              <a:t>‹#›</a:t>
            </a:fld>
            <a:endParaRPr lang="en-US"/>
          </a:p>
        </p:txBody>
      </p:sp>
    </p:spTree>
    <p:extLst>
      <p:ext uri="{BB962C8B-B14F-4D97-AF65-F5344CB8AC3E}">
        <p14:creationId xmlns:p14="http://schemas.microsoft.com/office/powerpoint/2010/main" val="1130289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3FC9E3-E351-4572-BB25-EFB2F6ED60BA}"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759A8-FF2C-4DEF-8B8E-30DE707A08B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67147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3FC9E3-E351-4572-BB25-EFB2F6ED60BA}"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759A8-FF2C-4DEF-8B8E-30DE707A08BB}" type="slidenum">
              <a:rPr lang="en-US" smtClean="0"/>
              <a:t>‹#›</a:t>
            </a:fld>
            <a:endParaRPr lang="en-US"/>
          </a:p>
        </p:txBody>
      </p:sp>
    </p:spTree>
    <p:extLst>
      <p:ext uri="{BB962C8B-B14F-4D97-AF65-F5344CB8AC3E}">
        <p14:creationId xmlns:p14="http://schemas.microsoft.com/office/powerpoint/2010/main" val="533944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3FC9E3-E351-4572-BB25-EFB2F6ED60BA}"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759A8-FF2C-4DEF-8B8E-30DE707A08BB}" type="slidenum">
              <a:rPr lang="en-US" smtClean="0"/>
              <a:t>‹#›</a:t>
            </a:fld>
            <a:endParaRPr lang="en-US"/>
          </a:p>
        </p:txBody>
      </p:sp>
    </p:spTree>
    <p:extLst>
      <p:ext uri="{BB962C8B-B14F-4D97-AF65-F5344CB8AC3E}">
        <p14:creationId xmlns:p14="http://schemas.microsoft.com/office/powerpoint/2010/main" val="1490937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3FC9E3-E351-4572-BB25-EFB2F6ED60BA}"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759A8-FF2C-4DEF-8B8E-30DE707A08BB}" type="slidenum">
              <a:rPr lang="en-US" smtClean="0"/>
              <a:t>‹#›</a:t>
            </a:fld>
            <a:endParaRPr lang="en-US"/>
          </a:p>
        </p:txBody>
      </p:sp>
    </p:spTree>
    <p:extLst>
      <p:ext uri="{BB962C8B-B14F-4D97-AF65-F5344CB8AC3E}">
        <p14:creationId xmlns:p14="http://schemas.microsoft.com/office/powerpoint/2010/main" val="261252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3FC9E3-E351-4572-BB25-EFB2F6ED60BA}"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759A8-FF2C-4DEF-8B8E-30DE707A08BB}" type="slidenum">
              <a:rPr lang="en-US" smtClean="0"/>
              <a:t>‹#›</a:t>
            </a:fld>
            <a:endParaRPr lang="en-US"/>
          </a:p>
        </p:txBody>
      </p:sp>
    </p:spTree>
    <p:extLst>
      <p:ext uri="{BB962C8B-B14F-4D97-AF65-F5344CB8AC3E}">
        <p14:creationId xmlns:p14="http://schemas.microsoft.com/office/powerpoint/2010/main" val="116404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3FC9E3-E351-4572-BB25-EFB2F6ED60BA}"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2759A8-FF2C-4DEF-8B8E-30DE707A08BB}" type="slidenum">
              <a:rPr lang="en-US" smtClean="0"/>
              <a:t>‹#›</a:t>
            </a:fld>
            <a:endParaRPr lang="en-US"/>
          </a:p>
        </p:txBody>
      </p:sp>
    </p:spTree>
    <p:extLst>
      <p:ext uri="{BB962C8B-B14F-4D97-AF65-F5344CB8AC3E}">
        <p14:creationId xmlns:p14="http://schemas.microsoft.com/office/powerpoint/2010/main" val="2697604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3FC9E3-E351-4572-BB25-EFB2F6ED60BA}"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759A8-FF2C-4DEF-8B8E-30DE707A08BB}" type="slidenum">
              <a:rPr lang="en-US" smtClean="0"/>
              <a:t>‹#›</a:t>
            </a:fld>
            <a:endParaRPr lang="en-US"/>
          </a:p>
        </p:txBody>
      </p:sp>
    </p:spTree>
    <p:extLst>
      <p:ext uri="{BB962C8B-B14F-4D97-AF65-F5344CB8AC3E}">
        <p14:creationId xmlns:p14="http://schemas.microsoft.com/office/powerpoint/2010/main" val="202717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3FC9E3-E351-4572-BB25-EFB2F6ED60BA}" type="datetimeFigureOut">
              <a:rPr lang="en-US" smtClean="0"/>
              <a:t>9/6/2023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2759A8-FF2C-4DEF-8B8E-30DE707A08BB}" type="slidenum">
              <a:rPr lang="en-US" smtClean="0"/>
              <a:t>‹#›</a:t>
            </a:fld>
            <a:endParaRPr lang="en-US"/>
          </a:p>
        </p:txBody>
      </p:sp>
    </p:spTree>
    <p:extLst>
      <p:ext uri="{BB962C8B-B14F-4D97-AF65-F5344CB8AC3E}">
        <p14:creationId xmlns:p14="http://schemas.microsoft.com/office/powerpoint/2010/main" val="2891451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3FC9E3-E351-4572-BB25-EFB2F6ED60BA}" type="datetimeFigureOut">
              <a:rPr lang="en-US" smtClean="0"/>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2759A8-FF2C-4DEF-8B8E-30DE707A08BB}" type="slidenum">
              <a:rPr lang="en-US" smtClean="0"/>
              <a:t>‹#›</a:t>
            </a:fld>
            <a:endParaRPr lang="en-US"/>
          </a:p>
        </p:txBody>
      </p:sp>
    </p:spTree>
    <p:extLst>
      <p:ext uri="{BB962C8B-B14F-4D97-AF65-F5344CB8AC3E}">
        <p14:creationId xmlns:p14="http://schemas.microsoft.com/office/powerpoint/2010/main" val="353840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FC9E3-E351-4572-BB25-EFB2F6ED60BA}" type="datetimeFigureOut">
              <a:rPr lang="en-US" smtClean="0"/>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2759A8-FF2C-4DEF-8B8E-30DE707A08BB}" type="slidenum">
              <a:rPr lang="en-US" smtClean="0"/>
              <a:t>‹#›</a:t>
            </a:fld>
            <a:endParaRPr lang="en-US"/>
          </a:p>
        </p:txBody>
      </p:sp>
    </p:spTree>
    <p:extLst>
      <p:ext uri="{BB962C8B-B14F-4D97-AF65-F5344CB8AC3E}">
        <p14:creationId xmlns:p14="http://schemas.microsoft.com/office/powerpoint/2010/main" val="1923092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3FC9E3-E351-4572-BB25-EFB2F6ED60BA}"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759A8-FF2C-4DEF-8B8E-30DE707A08BB}" type="slidenum">
              <a:rPr lang="en-US" smtClean="0"/>
              <a:t>‹#›</a:t>
            </a:fld>
            <a:endParaRPr lang="en-US"/>
          </a:p>
        </p:txBody>
      </p:sp>
    </p:spTree>
    <p:extLst>
      <p:ext uri="{BB962C8B-B14F-4D97-AF65-F5344CB8AC3E}">
        <p14:creationId xmlns:p14="http://schemas.microsoft.com/office/powerpoint/2010/main" val="3994587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2759A8-FF2C-4DEF-8B8E-30DE707A08BB}" type="slidenum">
              <a:rPr lang="en-US" smtClean="0"/>
              <a:t>‹#›</a:t>
            </a:fld>
            <a:endParaRPr lang="en-US"/>
          </a:p>
        </p:txBody>
      </p:sp>
      <p:sp>
        <p:nvSpPr>
          <p:cNvPr id="5" name="Date Placeholder 4"/>
          <p:cNvSpPr>
            <a:spLocks noGrp="1"/>
          </p:cNvSpPr>
          <p:nvPr>
            <p:ph type="dt" sz="half" idx="10"/>
          </p:nvPr>
        </p:nvSpPr>
        <p:spPr/>
        <p:txBody>
          <a:bodyPr/>
          <a:lstStyle/>
          <a:p>
            <a:fld id="{E03FC9E3-E351-4572-BB25-EFB2F6ED60BA}" type="datetimeFigureOut">
              <a:rPr lang="en-US" smtClean="0"/>
              <a:t>9/6/2023</a:t>
            </a:fld>
            <a:endParaRPr lang="en-US"/>
          </a:p>
        </p:txBody>
      </p:sp>
    </p:spTree>
    <p:extLst>
      <p:ext uri="{BB962C8B-B14F-4D97-AF65-F5344CB8AC3E}">
        <p14:creationId xmlns:p14="http://schemas.microsoft.com/office/powerpoint/2010/main" val="2161624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03FC9E3-E351-4572-BB25-EFB2F6ED60BA}" type="datetimeFigureOut">
              <a:rPr lang="en-US" smtClean="0"/>
              <a:t>9/6/2023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92759A8-FF2C-4DEF-8B8E-30DE707A08BB}" type="slidenum">
              <a:rPr lang="en-US" smtClean="0"/>
              <a:t>‹#›</a:t>
            </a:fld>
            <a:endParaRPr lang="en-US"/>
          </a:p>
        </p:txBody>
      </p:sp>
    </p:spTree>
    <p:extLst>
      <p:ext uri="{BB962C8B-B14F-4D97-AF65-F5344CB8AC3E}">
        <p14:creationId xmlns:p14="http://schemas.microsoft.com/office/powerpoint/2010/main" val="266840403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sevenlakesffaboosterclub.com/" TargetMode="External"/><Relationship Id="rId2" Type="http://schemas.openxmlformats.org/officeDocument/2006/relationships/hyperlink" Target="https://www.facebook.com/people/Seven-Lakes-FFA-Booster-Club"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docs.google.com/viewerng/viewer?url=https://www.katyisd.org//cms/lib/TX50010808/Centricity/Domain/5524/Livestock+Show+Exhibitor+Handbook.pdf"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MatthewBGodwin@katyisd.org" TargetMode="External"/><Relationship Id="rId2" Type="http://schemas.openxmlformats.org/officeDocument/2006/relationships/hyperlink" Target="mailto:JosephHBochat@katyisd.org" TargetMode="External"/><Relationship Id="rId1" Type="http://schemas.openxmlformats.org/officeDocument/2006/relationships/slideLayout" Target="../slideLayouts/slideLayout2.xml"/><Relationship Id="rId5" Type="http://schemas.openxmlformats.org/officeDocument/2006/relationships/hyperlink" Target="mailto:MorganOgnoskie@katyisd.org" TargetMode="External"/><Relationship Id="rId4" Type="http://schemas.openxmlformats.org/officeDocument/2006/relationships/hyperlink" Target="mailto:KatySheffield@katyisd.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34374"/>
            <a:ext cx="11521440" cy="5511337"/>
          </a:xfrm>
        </p:spPr>
        <p:txBody>
          <a:bodyPr/>
          <a:lstStyle/>
          <a:p>
            <a:pPr algn="ctr"/>
            <a:br>
              <a:rPr lang="en-US" sz="5500" dirty="0">
                <a:solidFill>
                  <a:srgbClr val="C00000"/>
                </a:solidFill>
                <a:latin typeface="Britannic Bold" panose="020B0903060703020204" pitchFamily="34" charset="0"/>
              </a:rPr>
            </a:br>
            <a:br>
              <a:rPr lang="en-US" sz="5500" dirty="0">
                <a:solidFill>
                  <a:srgbClr val="C00000"/>
                </a:solidFill>
                <a:latin typeface="Britannic Bold" panose="020B0903060703020204" pitchFamily="34" charset="0"/>
              </a:rPr>
            </a:br>
            <a:r>
              <a:rPr lang="en-US" sz="6600" dirty="0">
                <a:solidFill>
                  <a:schemeClr val="accent2"/>
                </a:solidFill>
                <a:latin typeface="Britannic Bold" panose="020B0903060703020204" pitchFamily="34" charset="0"/>
              </a:rPr>
              <a:t>Seven Lakes FFA </a:t>
            </a:r>
            <a:br>
              <a:rPr lang="en-US" dirty="0">
                <a:solidFill>
                  <a:schemeClr val="tx1"/>
                </a:solidFill>
                <a:latin typeface="Britannic Bold" panose="020B0903060703020204" pitchFamily="34" charset="0"/>
              </a:rPr>
            </a:br>
            <a:br>
              <a:rPr lang="en-US" dirty="0">
                <a:solidFill>
                  <a:schemeClr val="tx1"/>
                </a:solidFill>
                <a:latin typeface="Britannic Bold" panose="020B0903060703020204" pitchFamily="34" charset="0"/>
              </a:rPr>
            </a:br>
            <a:br>
              <a:rPr lang="en-US" dirty="0">
                <a:solidFill>
                  <a:schemeClr val="tx1"/>
                </a:solidFill>
                <a:latin typeface="Britannic Bold" panose="020B0903060703020204" pitchFamily="34" charset="0"/>
              </a:rPr>
            </a:br>
            <a:br>
              <a:rPr lang="en-US" dirty="0">
                <a:solidFill>
                  <a:schemeClr val="tx1"/>
                </a:solidFill>
                <a:latin typeface="Britannic Bold" panose="020B0903060703020204" pitchFamily="34" charset="0"/>
              </a:rPr>
            </a:br>
            <a:br>
              <a:rPr lang="en-US" dirty="0">
                <a:solidFill>
                  <a:schemeClr val="tx1"/>
                </a:solidFill>
                <a:latin typeface="Britannic Bold" panose="020B0903060703020204" pitchFamily="34" charset="0"/>
              </a:rPr>
            </a:br>
            <a:br>
              <a:rPr lang="en-US" dirty="0">
                <a:solidFill>
                  <a:schemeClr val="tx1"/>
                </a:solidFill>
                <a:latin typeface="Britannic Bold" panose="020B0903060703020204" pitchFamily="34" charset="0"/>
              </a:rPr>
            </a:br>
            <a:r>
              <a:rPr lang="en-US" dirty="0">
                <a:solidFill>
                  <a:schemeClr val="accent2"/>
                </a:solidFill>
                <a:latin typeface="Britannic Bold" panose="020B0903060703020204" pitchFamily="34" charset="0"/>
              </a:rPr>
              <a:t>Livestock </a:t>
            </a:r>
            <a:r>
              <a:rPr lang="en-US" sz="5500" dirty="0">
                <a:solidFill>
                  <a:schemeClr val="accent2"/>
                </a:solidFill>
                <a:latin typeface="Britannic Bold" panose="020B0903060703020204" pitchFamily="34" charset="0"/>
              </a:rPr>
              <a:t>Raisers Meeting</a:t>
            </a:r>
          </a:p>
        </p:txBody>
      </p:sp>
      <p:pic>
        <p:nvPicPr>
          <p:cNvPr id="3" name="Picture 2">
            <a:extLst>
              <a:ext uri="{FF2B5EF4-FFF2-40B4-BE49-F238E27FC236}">
                <a16:creationId xmlns:a16="http://schemas.microsoft.com/office/drawing/2014/main" id="{83432BE0-237D-7D0E-6109-18921D5D5F2C}"/>
              </a:ext>
            </a:extLst>
          </p:cNvPr>
          <p:cNvPicPr>
            <a:picLocks noChangeAspect="1"/>
          </p:cNvPicPr>
          <p:nvPr/>
        </p:nvPicPr>
        <p:blipFill>
          <a:blip r:embed="rId2"/>
          <a:stretch>
            <a:fillRect/>
          </a:stretch>
        </p:blipFill>
        <p:spPr>
          <a:xfrm>
            <a:off x="2308860" y="1595227"/>
            <a:ext cx="7360920" cy="3667546"/>
          </a:xfrm>
          <a:prstGeom prst="rect">
            <a:avLst/>
          </a:prstGeom>
        </p:spPr>
      </p:pic>
    </p:spTree>
    <p:extLst>
      <p:ext uri="{BB962C8B-B14F-4D97-AF65-F5344CB8AC3E}">
        <p14:creationId xmlns:p14="http://schemas.microsoft.com/office/powerpoint/2010/main" val="804281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Where is the Ag Barn?</a:t>
            </a:r>
          </a:p>
        </p:txBody>
      </p:sp>
      <p:sp>
        <p:nvSpPr>
          <p:cNvPr id="3" name="Content Placeholder 2"/>
          <p:cNvSpPr>
            <a:spLocks noGrp="1"/>
          </p:cNvSpPr>
          <p:nvPr>
            <p:ph sz="half" idx="2"/>
          </p:nvPr>
        </p:nvSpPr>
        <p:spPr>
          <a:xfrm>
            <a:off x="667416" y="1637606"/>
            <a:ext cx="7997424" cy="4842707"/>
          </a:xfrm>
        </p:spPr>
        <p:txBody>
          <a:bodyPr>
            <a:normAutofit fontScale="92500" lnSpcReduction="10000"/>
          </a:bodyPr>
          <a:lstStyle/>
          <a:p>
            <a:r>
              <a:rPr lang="en-US" sz="4000" dirty="0">
                <a:solidFill>
                  <a:schemeClr val="accent2"/>
                </a:solidFill>
              </a:rPr>
              <a:t>5825 Katy-Hockley Cut-Off Road Katy, TX 77493</a:t>
            </a:r>
          </a:p>
          <a:p>
            <a:r>
              <a:rPr lang="en-US" sz="4000" dirty="0">
                <a:solidFill>
                  <a:schemeClr val="accent2"/>
                </a:solidFill>
              </a:rPr>
              <a:t>Barn Bus -</a:t>
            </a:r>
          </a:p>
          <a:p>
            <a:pPr lvl="1"/>
            <a:r>
              <a:rPr lang="en-US" sz="3800" dirty="0">
                <a:solidFill>
                  <a:schemeClr val="accent2"/>
                </a:solidFill>
              </a:rPr>
              <a:t>Morning only, no p.m. </a:t>
            </a:r>
          </a:p>
          <a:p>
            <a:pPr lvl="1"/>
            <a:r>
              <a:rPr lang="en-US" sz="3800" dirty="0">
                <a:solidFill>
                  <a:schemeClr val="accent2"/>
                </a:solidFill>
              </a:rPr>
              <a:t>Pick up behind the school</a:t>
            </a:r>
          </a:p>
          <a:p>
            <a:pPr marL="457200" lvl="1" indent="0">
              <a:buNone/>
            </a:pPr>
            <a:r>
              <a:rPr lang="en-US" sz="3800" dirty="0">
                <a:solidFill>
                  <a:schemeClr val="accent2"/>
                </a:solidFill>
              </a:rPr>
              <a:t>  by the cafeteria </a:t>
            </a:r>
          </a:p>
          <a:p>
            <a:pPr lvl="1"/>
            <a:r>
              <a:rPr lang="en-US" sz="3800" dirty="0">
                <a:solidFill>
                  <a:schemeClr val="accent2"/>
                </a:solidFill>
              </a:rPr>
              <a:t>Will give more info as we</a:t>
            </a:r>
          </a:p>
          <a:p>
            <a:pPr marL="457200" lvl="1" indent="0">
              <a:buNone/>
            </a:pPr>
            <a:r>
              <a:rPr lang="en-US" sz="3800" dirty="0">
                <a:solidFill>
                  <a:schemeClr val="accent2"/>
                </a:solidFill>
              </a:rPr>
              <a:t>	have it (timing)</a:t>
            </a:r>
          </a:p>
          <a:p>
            <a:pPr lvl="1"/>
            <a:endParaRPr lang="en-US" sz="2600" dirty="0"/>
          </a:p>
        </p:txBody>
      </p:sp>
      <p:pic>
        <p:nvPicPr>
          <p:cNvPr id="8" name="Picture 7">
            <a:extLst>
              <a:ext uri="{FF2B5EF4-FFF2-40B4-BE49-F238E27FC236}">
                <a16:creationId xmlns:a16="http://schemas.microsoft.com/office/drawing/2014/main" id="{AB796BE3-1325-76A3-CBEB-87F594AD9EE0}"/>
              </a:ext>
            </a:extLst>
          </p:cNvPr>
          <p:cNvPicPr>
            <a:picLocks noChangeAspect="1"/>
          </p:cNvPicPr>
          <p:nvPr/>
        </p:nvPicPr>
        <p:blipFill rotWithShape="1">
          <a:blip r:embed="rId2"/>
          <a:srcRect l="47959" t="20917" r="29679" b="7522"/>
          <a:stretch/>
        </p:blipFill>
        <p:spPr>
          <a:xfrm>
            <a:off x="8128932" y="242880"/>
            <a:ext cx="3506598" cy="6311876"/>
          </a:xfrm>
          <a:prstGeom prst="rect">
            <a:avLst/>
          </a:prstGeom>
        </p:spPr>
      </p:pic>
    </p:spTree>
    <p:extLst>
      <p:ext uri="{BB962C8B-B14F-4D97-AF65-F5344CB8AC3E}">
        <p14:creationId xmlns:p14="http://schemas.microsoft.com/office/powerpoint/2010/main" val="3206864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11239"/>
            <a:ext cx="8596668" cy="1320800"/>
          </a:xfrm>
        </p:spPr>
        <p:txBody>
          <a:bodyPr>
            <a:noAutofit/>
          </a:bodyPr>
          <a:lstStyle/>
          <a:p>
            <a:r>
              <a:rPr lang="en-US" sz="4400" dirty="0"/>
              <a:t>Ag Barn </a:t>
            </a:r>
            <a:br>
              <a:rPr lang="en-US" sz="4400" dirty="0"/>
            </a:br>
            <a:r>
              <a:rPr lang="en-US" sz="4400" dirty="0"/>
              <a:t>(Barn # 1)</a:t>
            </a:r>
          </a:p>
        </p:txBody>
      </p:sp>
      <p:sp>
        <p:nvSpPr>
          <p:cNvPr id="3" name="Content Placeholder 2"/>
          <p:cNvSpPr>
            <a:spLocks noGrp="1"/>
          </p:cNvSpPr>
          <p:nvPr>
            <p:ph sz="half" idx="1"/>
          </p:nvPr>
        </p:nvSpPr>
        <p:spPr/>
        <p:txBody>
          <a:bodyPr/>
          <a:lstStyle/>
          <a:p>
            <a:endParaRPr lang="en-US"/>
          </a:p>
        </p:txBody>
      </p:sp>
      <p:pic>
        <p:nvPicPr>
          <p:cNvPr id="6" name="Picture 5"/>
          <p:cNvPicPr>
            <a:picLocks noChangeAspect="1"/>
          </p:cNvPicPr>
          <p:nvPr/>
        </p:nvPicPr>
        <p:blipFill rotWithShape="1">
          <a:blip r:embed="rId2"/>
          <a:srcRect r="2057"/>
          <a:stretch/>
        </p:blipFill>
        <p:spPr>
          <a:xfrm>
            <a:off x="272965" y="1808222"/>
            <a:ext cx="5353884" cy="4769223"/>
          </a:xfrm>
          <a:prstGeom prst="rect">
            <a:avLst/>
          </a:prstGeom>
        </p:spPr>
      </p:pic>
      <p:pic>
        <p:nvPicPr>
          <p:cNvPr id="7" name="Picture 6"/>
          <p:cNvPicPr>
            <a:picLocks noChangeAspect="1"/>
          </p:cNvPicPr>
          <p:nvPr/>
        </p:nvPicPr>
        <p:blipFill>
          <a:blip r:embed="rId3"/>
          <a:stretch>
            <a:fillRect/>
          </a:stretch>
        </p:blipFill>
        <p:spPr>
          <a:xfrm>
            <a:off x="6325985" y="971639"/>
            <a:ext cx="4971011" cy="5224849"/>
          </a:xfrm>
          <a:prstGeom prst="rect">
            <a:avLst/>
          </a:prstGeom>
        </p:spPr>
      </p:pic>
    </p:spTree>
    <p:extLst>
      <p:ext uri="{BB962C8B-B14F-4D97-AF65-F5344CB8AC3E}">
        <p14:creationId xmlns:p14="http://schemas.microsoft.com/office/powerpoint/2010/main" val="3571030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66209"/>
            <a:ext cx="8596668" cy="1320800"/>
          </a:xfrm>
        </p:spPr>
        <p:txBody>
          <a:bodyPr>
            <a:noAutofit/>
          </a:bodyPr>
          <a:lstStyle/>
          <a:p>
            <a:r>
              <a:rPr lang="en-US" sz="4400" dirty="0"/>
              <a:t>Ag Barn </a:t>
            </a:r>
            <a:br>
              <a:rPr lang="en-US" sz="4400" dirty="0"/>
            </a:br>
            <a:r>
              <a:rPr lang="en-US" sz="4400" dirty="0"/>
              <a:t>(Barn #1)</a:t>
            </a:r>
          </a:p>
        </p:txBody>
      </p:sp>
      <p:sp>
        <p:nvSpPr>
          <p:cNvPr id="8" name="Content Placeholder 7"/>
          <p:cNvSpPr>
            <a:spLocks noGrp="1"/>
          </p:cNvSpPr>
          <p:nvPr>
            <p:ph idx="1"/>
          </p:nvPr>
        </p:nvSpPr>
        <p:spPr/>
        <p:txBody>
          <a:bodyPr/>
          <a:lstStyle/>
          <a:p>
            <a:endParaRPr lang="en-US" dirty="0"/>
          </a:p>
        </p:txBody>
      </p:sp>
      <p:pic>
        <p:nvPicPr>
          <p:cNvPr id="9" name="Picture 8"/>
          <p:cNvPicPr>
            <a:picLocks noChangeAspect="1"/>
          </p:cNvPicPr>
          <p:nvPr/>
        </p:nvPicPr>
        <p:blipFill>
          <a:blip r:embed="rId2"/>
          <a:stretch>
            <a:fillRect/>
          </a:stretch>
        </p:blipFill>
        <p:spPr>
          <a:xfrm>
            <a:off x="5924787" y="322818"/>
            <a:ext cx="5712447" cy="5718544"/>
          </a:xfrm>
          <a:prstGeom prst="rect">
            <a:avLst/>
          </a:prstGeom>
        </p:spPr>
      </p:pic>
      <p:pic>
        <p:nvPicPr>
          <p:cNvPr id="6" name="Picture 5"/>
          <p:cNvPicPr>
            <a:picLocks noChangeAspect="1"/>
          </p:cNvPicPr>
          <p:nvPr/>
        </p:nvPicPr>
        <p:blipFill>
          <a:blip r:embed="rId3"/>
          <a:stretch>
            <a:fillRect/>
          </a:stretch>
        </p:blipFill>
        <p:spPr>
          <a:xfrm>
            <a:off x="463139" y="1930400"/>
            <a:ext cx="6161777" cy="4454122"/>
          </a:xfrm>
          <a:prstGeom prst="rect">
            <a:avLst/>
          </a:prstGeom>
        </p:spPr>
      </p:pic>
      <p:pic>
        <p:nvPicPr>
          <p:cNvPr id="5" name="Picture 4"/>
          <p:cNvPicPr>
            <a:picLocks noChangeAspect="1"/>
          </p:cNvPicPr>
          <p:nvPr/>
        </p:nvPicPr>
        <p:blipFill rotWithShape="1">
          <a:blip r:embed="rId4"/>
          <a:srcRect l="1811" t="2003" r="-1811" b="19242"/>
          <a:stretch/>
        </p:blipFill>
        <p:spPr>
          <a:xfrm>
            <a:off x="2720060" y="2418005"/>
            <a:ext cx="7117762" cy="4196706"/>
          </a:xfrm>
          <a:prstGeom prst="rect">
            <a:avLst/>
          </a:prstGeom>
        </p:spPr>
      </p:pic>
    </p:spTree>
    <p:extLst>
      <p:ext uri="{BB962C8B-B14F-4D97-AF65-F5344CB8AC3E}">
        <p14:creationId xmlns:p14="http://schemas.microsoft.com/office/powerpoint/2010/main" val="87226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FFC8-133A-0D25-92C8-FF8B6BEF2614}"/>
              </a:ext>
            </a:extLst>
          </p:cNvPr>
          <p:cNvSpPr>
            <a:spLocks noGrp="1"/>
          </p:cNvSpPr>
          <p:nvPr>
            <p:ph type="title"/>
          </p:nvPr>
        </p:nvSpPr>
        <p:spPr/>
        <p:txBody>
          <a:bodyPr>
            <a:normAutofit/>
          </a:bodyPr>
          <a:lstStyle/>
          <a:p>
            <a:r>
              <a:rPr lang="en-US" sz="4000" dirty="0"/>
              <a:t>Barn Rules </a:t>
            </a:r>
          </a:p>
        </p:txBody>
      </p:sp>
      <p:sp>
        <p:nvSpPr>
          <p:cNvPr id="3" name="Content Placeholder 2">
            <a:extLst>
              <a:ext uri="{FF2B5EF4-FFF2-40B4-BE49-F238E27FC236}">
                <a16:creationId xmlns:a16="http://schemas.microsoft.com/office/drawing/2014/main" id="{268B5223-E350-9E18-2C3E-86131769CEE9}"/>
              </a:ext>
            </a:extLst>
          </p:cNvPr>
          <p:cNvSpPr>
            <a:spLocks noGrp="1"/>
          </p:cNvSpPr>
          <p:nvPr>
            <p:ph idx="1"/>
          </p:nvPr>
        </p:nvSpPr>
        <p:spPr>
          <a:xfrm>
            <a:off x="677334" y="1235242"/>
            <a:ext cx="8596668" cy="5470357"/>
          </a:xfrm>
        </p:spPr>
        <p:txBody>
          <a:bodyPr>
            <a:normAutofit lnSpcReduction="10000"/>
          </a:bodyPr>
          <a:lstStyle/>
          <a:p>
            <a:r>
              <a:rPr lang="en-US" sz="3600" dirty="0">
                <a:solidFill>
                  <a:schemeClr val="tx1"/>
                </a:solidFill>
              </a:rPr>
              <a:t>If you bring a visitor, they are your responsibility – that means if their actions could result in YOU being disciplined. </a:t>
            </a:r>
          </a:p>
          <a:p>
            <a:pPr marL="0" indent="0">
              <a:buNone/>
            </a:pPr>
            <a:endParaRPr lang="en-US" sz="3600" dirty="0">
              <a:solidFill>
                <a:schemeClr val="tx1"/>
              </a:solidFill>
            </a:endParaRPr>
          </a:p>
          <a:p>
            <a:r>
              <a:rPr lang="en-US" sz="3600" dirty="0"/>
              <a:t>Barn is School property – dress code and tobacco policy applies</a:t>
            </a:r>
          </a:p>
          <a:p>
            <a:pPr marL="0" indent="0">
              <a:buNone/>
            </a:pPr>
            <a:endParaRPr lang="en-US" sz="3600" dirty="0"/>
          </a:p>
          <a:p>
            <a:r>
              <a:rPr lang="en-US" sz="3600" dirty="0"/>
              <a:t>No pets</a:t>
            </a:r>
          </a:p>
          <a:p>
            <a:pPr marL="0" indent="0">
              <a:buNone/>
            </a:pPr>
            <a:endParaRPr lang="en-US" sz="3600" dirty="0">
              <a:solidFill>
                <a:schemeClr val="tx1"/>
              </a:solidFill>
            </a:endParaRPr>
          </a:p>
          <a:p>
            <a:endParaRPr lang="en-US" dirty="0"/>
          </a:p>
        </p:txBody>
      </p:sp>
    </p:spTree>
    <p:extLst>
      <p:ext uri="{BB962C8B-B14F-4D97-AF65-F5344CB8AC3E}">
        <p14:creationId xmlns:p14="http://schemas.microsoft.com/office/powerpoint/2010/main" val="3971640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0FB13-B93B-B504-8F93-5A8AD93DCC94}"/>
              </a:ext>
            </a:extLst>
          </p:cNvPr>
          <p:cNvSpPr>
            <a:spLocks noGrp="1"/>
          </p:cNvSpPr>
          <p:nvPr>
            <p:ph type="title"/>
          </p:nvPr>
        </p:nvSpPr>
        <p:spPr/>
        <p:txBody>
          <a:bodyPr/>
          <a:lstStyle/>
          <a:p>
            <a:r>
              <a:rPr lang="en-US" sz="4000" dirty="0"/>
              <a:t>Barn</a:t>
            </a:r>
            <a:r>
              <a:rPr lang="en-US" sz="3600" dirty="0"/>
              <a:t> Rules Cont. </a:t>
            </a:r>
            <a:endParaRPr lang="en-US" dirty="0"/>
          </a:p>
        </p:txBody>
      </p:sp>
      <p:sp>
        <p:nvSpPr>
          <p:cNvPr id="3" name="Content Placeholder 2">
            <a:extLst>
              <a:ext uri="{FF2B5EF4-FFF2-40B4-BE49-F238E27FC236}">
                <a16:creationId xmlns:a16="http://schemas.microsoft.com/office/drawing/2014/main" id="{24D28DC9-93D9-6301-8B8D-1F74D714849F}"/>
              </a:ext>
            </a:extLst>
          </p:cNvPr>
          <p:cNvSpPr>
            <a:spLocks noGrp="1"/>
          </p:cNvSpPr>
          <p:nvPr>
            <p:ph idx="1"/>
          </p:nvPr>
        </p:nvSpPr>
        <p:spPr>
          <a:xfrm>
            <a:off x="677334" y="1379622"/>
            <a:ext cx="8596668" cy="4959936"/>
          </a:xfrm>
        </p:spPr>
        <p:txBody>
          <a:bodyPr>
            <a:normAutofit/>
          </a:bodyPr>
          <a:lstStyle/>
          <a:p>
            <a:r>
              <a:rPr lang="en-US" sz="3600" dirty="0"/>
              <a:t>Students and parents enter barn through Katy-Hockley Cut Off (Main Gate)</a:t>
            </a:r>
          </a:p>
          <a:p>
            <a:r>
              <a:rPr lang="en-US" sz="3600" dirty="0">
                <a:solidFill>
                  <a:srgbClr val="FF0000"/>
                </a:solidFill>
              </a:rPr>
              <a:t>ALL barn visitors are to park in the Katy-Hockley parking lot.  </a:t>
            </a:r>
          </a:p>
          <a:p>
            <a:r>
              <a:rPr lang="en-US" sz="3600" dirty="0">
                <a:solidFill>
                  <a:srgbClr val="FF0000"/>
                </a:solidFill>
              </a:rPr>
              <a:t>NO EXCEPTIONS – NO UNLOADING IN BACK OF BARNS!!!</a:t>
            </a:r>
          </a:p>
          <a:p>
            <a:r>
              <a:rPr lang="en-US" sz="3600" dirty="0">
                <a:solidFill>
                  <a:srgbClr val="00B050"/>
                </a:solidFill>
              </a:rPr>
              <a:t>OBEY POSTED SPEED – 15 MPH</a:t>
            </a:r>
          </a:p>
        </p:txBody>
      </p:sp>
    </p:spTree>
    <p:extLst>
      <p:ext uri="{BB962C8B-B14F-4D97-AF65-F5344CB8AC3E}">
        <p14:creationId xmlns:p14="http://schemas.microsoft.com/office/powerpoint/2010/main" val="3432808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1A834-75F1-0715-264B-09BF7863C95C}"/>
              </a:ext>
            </a:extLst>
          </p:cNvPr>
          <p:cNvSpPr>
            <a:spLocks noGrp="1"/>
          </p:cNvSpPr>
          <p:nvPr>
            <p:ph type="title"/>
          </p:nvPr>
        </p:nvSpPr>
        <p:spPr/>
        <p:txBody>
          <a:bodyPr/>
          <a:lstStyle/>
          <a:p>
            <a:r>
              <a:rPr lang="en-US" sz="4000" dirty="0"/>
              <a:t>Barn</a:t>
            </a:r>
            <a:r>
              <a:rPr lang="en-US" dirty="0"/>
              <a:t> Rules Cont. </a:t>
            </a:r>
          </a:p>
        </p:txBody>
      </p:sp>
      <p:sp>
        <p:nvSpPr>
          <p:cNvPr id="3" name="Content Placeholder 2">
            <a:extLst>
              <a:ext uri="{FF2B5EF4-FFF2-40B4-BE49-F238E27FC236}">
                <a16:creationId xmlns:a16="http://schemas.microsoft.com/office/drawing/2014/main" id="{3C2438DC-7CA0-003F-5492-88734A396E31}"/>
              </a:ext>
            </a:extLst>
          </p:cNvPr>
          <p:cNvSpPr>
            <a:spLocks noGrp="1"/>
          </p:cNvSpPr>
          <p:nvPr>
            <p:ph idx="1"/>
          </p:nvPr>
        </p:nvSpPr>
        <p:spPr>
          <a:xfrm>
            <a:off x="677334" y="1475875"/>
            <a:ext cx="8596668" cy="4565488"/>
          </a:xfrm>
        </p:spPr>
        <p:txBody>
          <a:bodyPr/>
          <a:lstStyle/>
          <a:p>
            <a:r>
              <a:rPr lang="en-US" sz="3200" dirty="0">
                <a:solidFill>
                  <a:srgbClr val="FF00FF"/>
                </a:solidFill>
              </a:rPr>
              <a:t>Must have Student ID at all times.</a:t>
            </a:r>
          </a:p>
          <a:p>
            <a:pPr marL="0" indent="0">
              <a:buNone/>
            </a:pPr>
            <a:r>
              <a:rPr lang="en-US" sz="3200" dirty="0">
                <a:solidFill>
                  <a:srgbClr val="FF00FF"/>
                </a:solidFill>
              </a:rPr>
              <a:t> </a:t>
            </a:r>
          </a:p>
          <a:p>
            <a:r>
              <a:rPr lang="en-US" sz="3200" dirty="0"/>
              <a:t>Pens will be assigned based on seniority and species.  </a:t>
            </a:r>
          </a:p>
          <a:p>
            <a:pPr lvl="1"/>
            <a:r>
              <a:rPr lang="en-US" sz="3000" dirty="0"/>
              <a:t>Sole discretion of Advisors</a:t>
            </a:r>
          </a:p>
          <a:p>
            <a:pPr marL="457200" lvl="1" indent="0">
              <a:buNone/>
            </a:pPr>
            <a:endParaRPr lang="en-US" sz="3000" dirty="0"/>
          </a:p>
          <a:p>
            <a:r>
              <a:rPr lang="en-US" sz="3200" b="1" dirty="0">
                <a:solidFill>
                  <a:srgbClr val="FF0000"/>
                </a:solidFill>
              </a:rPr>
              <a:t>STAY IN OUR BARN. </a:t>
            </a:r>
          </a:p>
          <a:p>
            <a:endParaRPr lang="en-US" dirty="0"/>
          </a:p>
        </p:txBody>
      </p:sp>
    </p:spTree>
    <p:extLst>
      <p:ext uri="{BB962C8B-B14F-4D97-AF65-F5344CB8AC3E}">
        <p14:creationId xmlns:p14="http://schemas.microsoft.com/office/powerpoint/2010/main" val="3479259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1746B-4655-0ECD-4444-8097DC5BEF0E}"/>
              </a:ext>
            </a:extLst>
          </p:cNvPr>
          <p:cNvSpPr>
            <a:spLocks noGrp="1"/>
          </p:cNvSpPr>
          <p:nvPr>
            <p:ph type="title"/>
          </p:nvPr>
        </p:nvSpPr>
        <p:spPr/>
        <p:txBody>
          <a:bodyPr>
            <a:normAutofit/>
          </a:bodyPr>
          <a:lstStyle/>
          <a:p>
            <a:r>
              <a:rPr lang="en-US" sz="4400" dirty="0"/>
              <a:t>Barn</a:t>
            </a:r>
            <a:r>
              <a:rPr lang="en-US" sz="4000" dirty="0"/>
              <a:t> Rules Cont. </a:t>
            </a:r>
          </a:p>
        </p:txBody>
      </p:sp>
      <p:sp>
        <p:nvSpPr>
          <p:cNvPr id="3" name="Content Placeholder 2">
            <a:extLst>
              <a:ext uri="{FF2B5EF4-FFF2-40B4-BE49-F238E27FC236}">
                <a16:creationId xmlns:a16="http://schemas.microsoft.com/office/drawing/2014/main" id="{13FA350B-6519-FCC7-2723-7AE6AEE60498}"/>
              </a:ext>
            </a:extLst>
          </p:cNvPr>
          <p:cNvSpPr>
            <a:spLocks noGrp="1"/>
          </p:cNvSpPr>
          <p:nvPr>
            <p:ph idx="1"/>
          </p:nvPr>
        </p:nvSpPr>
        <p:spPr>
          <a:xfrm>
            <a:off x="677334" y="1411705"/>
            <a:ext cx="8596668" cy="5197642"/>
          </a:xfrm>
        </p:spPr>
        <p:txBody>
          <a:bodyPr>
            <a:normAutofit fontScale="92500"/>
          </a:bodyPr>
          <a:lstStyle/>
          <a:p>
            <a:r>
              <a:rPr lang="en-US" sz="3200" dirty="0">
                <a:solidFill>
                  <a:schemeClr val="tx1"/>
                </a:solidFill>
              </a:rPr>
              <a:t>We have been directed to pay close attention to animal welfare.  If we suspect, you are not feeding your animal or pen is obviously unkept we will be utilizing the </a:t>
            </a:r>
            <a:r>
              <a:rPr lang="en-US" sz="3200" dirty="0">
                <a:solidFill>
                  <a:srgbClr val="FF3300"/>
                </a:solidFill>
              </a:rPr>
              <a:t>3 Offenses Rule &amp; Removal</a:t>
            </a:r>
            <a:r>
              <a:rPr lang="en-US" sz="3200" dirty="0">
                <a:solidFill>
                  <a:schemeClr val="accent3">
                    <a:lumMod val="60000"/>
                    <a:lumOff val="40000"/>
                  </a:schemeClr>
                </a:solidFill>
              </a:rPr>
              <a:t>. </a:t>
            </a:r>
          </a:p>
          <a:p>
            <a:endParaRPr lang="en-US" sz="3200" dirty="0">
              <a:solidFill>
                <a:schemeClr val="accent3">
                  <a:lumMod val="60000"/>
                  <a:lumOff val="40000"/>
                </a:schemeClr>
              </a:solidFill>
            </a:endParaRPr>
          </a:p>
          <a:p>
            <a:r>
              <a:rPr lang="en-US" sz="3200" dirty="0"/>
              <a:t>If there is an issue with the barn after hours or weekends call KISD Police </a:t>
            </a:r>
            <a:r>
              <a:rPr lang="en-US" sz="3200" dirty="0">
                <a:solidFill>
                  <a:srgbClr val="FF6565"/>
                </a:solidFill>
              </a:rPr>
              <a:t>281-237-4000</a:t>
            </a:r>
          </a:p>
          <a:p>
            <a:endParaRPr lang="en-US" sz="3200" dirty="0">
              <a:solidFill>
                <a:srgbClr val="FF6565"/>
              </a:solidFill>
            </a:endParaRPr>
          </a:p>
          <a:p>
            <a:r>
              <a:rPr lang="en-US" sz="3200" b="1" dirty="0">
                <a:solidFill>
                  <a:srgbClr val="FF6565"/>
                </a:solidFill>
              </a:rPr>
              <a:t>Call FFA Advisors as well.  </a:t>
            </a:r>
          </a:p>
          <a:p>
            <a:endParaRPr lang="en-US" dirty="0"/>
          </a:p>
        </p:txBody>
      </p:sp>
    </p:spTree>
    <p:extLst>
      <p:ext uri="{BB962C8B-B14F-4D97-AF65-F5344CB8AC3E}">
        <p14:creationId xmlns:p14="http://schemas.microsoft.com/office/powerpoint/2010/main" val="1476204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F48C-65C1-77DC-D764-188CFB5B01D1}"/>
              </a:ext>
            </a:extLst>
          </p:cNvPr>
          <p:cNvSpPr>
            <a:spLocks noGrp="1"/>
          </p:cNvSpPr>
          <p:nvPr>
            <p:ph type="title"/>
          </p:nvPr>
        </p:nvSpPr>
        <p:spPr/>
        <p:txBody>
          <a:bodyPr>
            <a:normAutofit/>
          </a:bodyPr>
          <a:lstStyle/>
          <a:p>
            <a:r>
              <a:rPr lang="en-US" sz="4000" dirty="0"/>
              <a:t>Barn Rules Cont. </a:t>
            </a:r>
          </a:p>
        </p:txBody>
      </p:sp>
      <p:sp>
        <p:nvSpPr>
          <p:cNvPr id="3" name="Content Placeholder 2">
            <a:extLst>
              <a:ext uri="{FF2B5EF4-FFF2-40B4-BE49-F238E27FC236}">
                <a16:creationId xmlns:a16="http://schemas.microsoft.com/office/drawing/2014/main" id="{F085CC91-4D89-0C6C-2C12-11EC21CFC3DE}"/>
              </a:ext>
            </a:extLst>
          </p:cNvPr>
          <p:cNvSpPr>
            <a:spLocks noGrp="1"/>
          </p:cNvSpPr>
          <p:nvPr>
            <p:ph idx="1"/>
          </p:nvPr>
        </p:nvSpPr>
        <p:spPr>
          <a:xfrm>
            <a:off x="677334" y="1283368"/>
            <a:ext cx="8596668" cy="5358063"/>
          </a:xfrm>
        </p:spPr>
        <p:txBody>
          <a:bodyPr/>
          <a:lstStyle/>
          <a:p>
            <a:r>
              <a:rPr lang="en-US" sz="3200" dirty="0"/>
              <a:t>All request for repairs must be made to AST via e-mail request.  We need to have documentation.</a:t>
            </a:r>
          </a:p>
          <a:p>
            <a:pPr marL="0" indent="0">
              <a:buNone/>
            </a:pPr>
            <a:endParaRPr lang="en-US" sz="3200" dirty="0"/>
          </a:p>
          <a:p>
            <a:r>
              <a:rPr lang="en-US" sz="3200" dirty="0">
                <a:solidFill>
                  <a:srgbClr val="FF3300"/>
                </a:solidFill>
              </a:rPr>
              <a:t>ALL FEEDERS ARE TO SWEEP THE AREA DIRECTLY IN FRONT OF THEIR PEN EVERYDAY!</a:t>
            </a:r>
          </a:p>
          <a:p>
            <a:pPr marL="0" indent="0">
              <a:buNone/>
            </a:pPr>
            <a:endParaRPr lang="en-US" sz="3200" dirty="0">
              <a:solidFill>
                <a:srgbClr val="FF3300"/>
              </a:solidFill>
            </a:endParaRPr>
          </a:p>
          <a:p>
            <a:r>
              <a:rPr lang="en-US" sz="3200" dirty="0">
                <a:solidFill>
                  <a:srgbClr val="00B050"/>
                </a:solidFill>
              </a:rPr>
              <a:t>Check the duty chart!!!</a:t>
            </a:r>
          </a:p>
          <a:p>
            <a:endParaRPr lang="en-US" dirty="0"/>
          </a:p>
        </p:txBody>
      </p:sp>
    </p:spTree>
    <p:extLst>
      <p:ext uri="{BB962C8B-B14F-4D97-AF65-F5344CB8AC3E}">
        <p14:creationId xmlns:p14="http://schemas.microsoft.com/office/powerpoint/2010/main" val="203591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3D5B3-239B-2EBF-0733-BF309F0F0F0B}"/>
              </a:ext>
            </a:extLst>
          </p:cNvPr>
          <p:cNvSpPr>
            <a:spLocks noGrp="1"/>
          </p:cNvSpPr>
          <p:nvPr>
            <p:ph type="title"/>
          </p:nvPr>
        </p:nvSpPr>
        <p:spPr/>
        <p:txBody>
          <a:bodyPr>
            <a:normAutofit/>
          </a:bodyPr>
          <a:lstStyle/>
          <a:p>
            <a:r>
              <a:rPr lang="en-US" sz="4000" dirty="0"/>
              <a:t>Duty Calendar </a:t>
            </a:r>
          </a:p>
        </p:txBody>
      </p:sp>
      <p:sp>
        <p:nvSpPr>
          <p:cNvPr id="3" name="Content Placeholder 2">
            <a:extLst>
              <a:ext uri="{FF2B5EF4-FFF2-40B4-BE49-F238E27FC236}">
                <a16:creationId xmlns:a16="http://schemas.microsoft.com/office/drawing/2014/main" id="{73B84A9F-F0D0-9845-53D8-1ADAFBB69EE8}"/>
              </a:ext>
            </a:extLst>
          </p:cNvPr>
          <p:cNvSpPr>
            <a:spLocks noGrp="1"/>
          </p:cNvSpPr>
          <p:nvPr>
            <p:ph idx="1"/>
          </p:nvPr>
        </p:nvSpPr>
        <p:spPr>
          <a:xfrm>
            <a:off x="677334" y="1491917"/>
            <a:ext cx="8596668" cy="5165558"/>
          </a:xfrm>
        </p:spPr>
        <p:txBody>
          <a:bodyPr>
            <a:normAutofit/>
          </a:bodyPr>
          <a:lstStyle/>
          <a:p>
            <a:r>
              <a:rPr lang="en-US" sz="3200" dirty="0"/>
              <a:t>There will be a chore calendar posted at the barn.  Students will be expected to complete those chores on a weekly basis.  AST will check for compliance each Monday.  Failure to complete will result in </a:t>
            </a:r>
            <a:r>
              <a:rPr lang="en-US" sz="3200" dirty="0">
                <a:solidFill>
                  <a:srgbClr val="FF0000"/>
                </a:solidFill>
              </a:rPr>
              <a:t>financial penalties </a:t>
            </a:r>
            <a:r>
              <a:rPr lang="en-US" sz="3200" dirty="0"/>
              <a:t>assessed at the completion of project. </a:t>
            </a:r>
          </a:p>
          <a:p>
            <a:endParaRPr lang="en-US" sz="3200" dirty="0"/>
          </a:p>
          <a:p>
            <a:r>
              <a:rPr lang="en-US" sz="3200" b="1" dirty="0">
                <a:solidFill>
                  <a:srgbClr val="FF33CC"/>
                </a:solidFill>
              </a:rPr>
              <a:t>$50 fine </a:t>
            </a:r>
          </a:p>
          <a:p>
            <a:endParaRPr lang="en-US" dirty="0"/>
          </a:p>
        </p:txBody>
      </p:sp>
    </p:spTree>
    <p:extLst>
      <p:ext uri="{BB962C8B-B14F-4D97-AF65-F5344CB8AC3E}">
        <p14:creationId xmlns:p14="http://schemas.microsoft.com/office/powerpoint/2010/main" val="1563484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17A8B-AE4E-13CE-8A64-B433CFB994E0}"/>
              </a:ext>
            </a:extLst>
          </p:cNvPr>
          <p:cNvSpPr>
            <a:spLocks noGrp="1"/>
          </p:cNvSpPr>
          <p:nvPr>
            <p:ph idx="1"/>
          </p:nvPr>
        </p:nvSpPr>
        <p:spPr>
          <a:xfrm>
            <a:off x="677334" y="288758"/>
            <a:ext cx="8596668" cy="6400799"/>
          </a:xfrm>
        </p:spPr>
        <p:txBody>
          <a:bodyPr>
            <a:normAutofit fontScale="85000" lnSpcReduction="10000"/>
          </a:bodyPr>
          <a:lstStyle/>
          <a:p>
            <a:r>
              <a:rPr lang="en-US" sz="4400" dirty="0">
                <a:solidFill>
                  <a:srgbClr val="FF6565"/>
                </a:solidFill>
              </a:rPr>
              <a:t>We have an AMAZING FACILITY.  We must treat it as such!  PRIDE!!!</a:t>
            </a:r>
          </a:p>
          <a:p>
            <a:r>
              <a:rPr lang="en-US" sz="2800" dirty="0"/>
              <a:t>1</a:t>
            </a:r>
            <a:r>
              <a:rPr lang="en-US" sz="2800" baseline="30000" dirty="0"/>
              <a:t>st</a:t>
            </a:r>
            <a:r>
              <a:rPr lang="en-US" sz="2800" dirty="0"/>
              <a:t> Offense:  The student will receive a letter from the AST, which constitutes a warning, and the problem must be remedied within two days of letter’s date to the satisfaction of the AST.  The letter will be signed by both the student and the parent and filed in the CTE office of KISD.  A copy of the letter will be made available to the campus administrator of the student.</a:t>
            </a:r>
          </a:p>
          <a:p>
            <a:endParaRPr lang="en-US" sz="2800" dirty="0"/>
          </a:p>
          <a:p>
            <a:r>
              <a:rPr lang="en-US" sz="2800" dirty="0"/>
              <a:t>2</a:t>
            </a:r>
            <a:r>
              <a:rPr lang="en-US" sz="2800" baseline="30000" dirty="0"/>
              <a:t>nd</a:t>
            </a:r>
            <a:r>
              <a:rPr lang="en-US" sz="2800" dirty="0"/>
              <a:t> Offense:  Same as above – will be considered a final warning.</a:t>
            </a:r>
          </a:p>
          <a:p>
            <a:endParaRPr lang="en-US" sz="2800" dirty="0"/>
          </a:p>
          <a:p>
            <a:r>
              <a:rPr lang="en-US" sz="2800" dirty="0"/>
              <a:t>3</a:t>
            </a:r>
            <a:r>
              <a:rPr lang="en-US" sz="2800" baseline="30000" dirty="0"/>
              <a:t>rd</a:t>
            </a:r>
            <a:r>
              <a:rPr lang="en-US" sz="2800" dirty="0"/>
              <a:t> Offense:  Student will be evicted from the facility and the animal will be removed from the premises at the owner’s expense.</a:t>
            </a:r>
          </a:p>
          <a:p>
            <a:endParaRPr lang="en-US" dirty="0"/>
          </a:p>
        </p:txBody>
      </p:sp>
    </p:spTree>
    <p:extLst>
      <p:ext uri="{BB962C8B-B14F-4D97-AF65-F5344CB8AC3E}">
        <p14:creationId xmlns:p14="http://schemas.microsoft.com/office/powerpoint/2010/main" val="1257321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solidFill>
                  <a:schemeClr val="accent1">
                    <a:lumMod val="50000"/>
                  </a:schemeClr>
                </a:solidFill>
                <a:latin typeface="Arial Black" panose="020B0A04020102020204" pitchFamily="34" charset="0"/>
              </a:rPr>
              <a:t>Join the FFA Booster Club</a:t>
            </a:r>
            <a:endParaRPr lang="en-US" sz="4200" dirty="0"/>
          </a:p>
        </p:txBody>
      </p:sp>
      <p:sp>
        <p:nvSpPr>
          <p:cNvPr id="3" name="Content Placeholder 2"/>
          <p:cNvSpPr>
            <a:spLocks noGrp="1"/>
          </p:cNvSpPr>
          <p:nvPr>
            <p:ph idx="1"/>
          </p:nvPr>
        </p:nvSpPr>
        <p:spPr>
          <a:xfrm>
            <a:off x="359763" y="1379622"/>
            <a:ext cx="9746763" cy="5320982"/>
          </a:xfrm>
        </p:spPr>
        <p:txBody>
          <a:bodyPr>
            <a:normAutofit/>
          </a:bodyPr>
          <a:lstStyle/>
          <a:p>
            <a:r>
              <a:rPr lang="en-US" sz="2800" dirty="0"/>
              <a:t>All activities directly support FFA students </a:t>
            </a:r>
          </a:p>
          <a:p>
            <a:r>
              <a:rPr lang="en-US" sz="2800" dirty="0"/>
              <a:t>Scholarship Opportunities </a:t>
            </a:r>
          </a:p>
          <a:p>
            <a:r>
              <a:rPr lang="en-US" sz="2800" dirty="0"/>
              <a:t>Animal Pen Signs for livestock shows</a:t>
            </a:r>
          </a:p>
          <a:p>
            <a:r>
              <a:rPr lang="en-US" sz="2800" dirty="0"/>
              <a:t>Donate supplies to the FFA chapter </a:t>
            </a:r>
          </a:p>
          <a:p>
            <a:r>
              <a:rPr lang="en-US" sz="2800" dirty="0"/>
              <a:t>Financially assist the FFA chapter with various events during the school year</a:t>
            </a:r>
          </a:p>
          <a:p>
            <a:r>
              <a:rPr lang="en-US" sz="2800" u="sng" dirty="0">
                <a:solidFill>
                  <a:schemeClr val="accent2"/>
                </a:solidFill>
              </a:rPr>
              <a:t>Follow us on:</a:t>
            </a:r>
          </a:p>
          <a:p>
            <a:pPr lvl="1"/>
            <a:r>
              <a:rPr lang="en-US" sz="2600" b="1" dirty="0"/>
              <a:t>Facebook:</a:t>
            </a:r>
            <a:r>
              <a:rPr lang="en-US" sz="2600" dirty="0"/>
              <a:t> </a:t>
            </a:r>
            <a:r>
              <a:rPr lang="en-US" sz="2600" dirty="0">
                <a:hlinkClick r:id="rId2"/>
              </a:rPr>
              <a:t>https://www.facebook.com/people/Seven-Lakes-FFA-Booster-Club</a:t>
            </a:r>
            <a:endParaRPr lang="en-US" sz="2600" dirty="0"/>
          </a:p>
          <a:p>
            <a:pPr lvl="1"/>
            <a:r>
              <a:rPr lang="en-US" sz="2600" b="1" dirty="0"/>
              <a:t>Website: </a:t>
            </a:r>
            <a:r>
              <a:rPr lang="en-US" sz="2600" dirty="0">
                <a:hlinkClick r:id="rId3"/>
              </a:rPr>
              <a:t>https://www.sevenlakesffaboosterclub.com/</a:t>
            </a:r>
            <a:endParaRPr lang="en-US" sz="2600" dirty="0"/>
          </a:p>
          <a:p>
            <a:pPr marL="457200" lvl="1" indent="0">
              <a:buNone/>
            </a:pPr>
            <a:endParaRPr lang="en-US" sz="2600" dirty="0"/>
          </a:p>
          <a:p>
            <a:pPr lvl="1"/>
            <a:endParaRPr lang="en-US" sz="2600" dirty="0"/>
          </a:p>
        </p:txBody>
      </p:sp>
    </p:spTree>
    <p:extLst>
      <p:ext uri="{BB962C8B-B14F-4D97-AF65-F5344CB8AC3E}">
        <p14:creationId xmlns:p14="http://schemas.microsoft.com/office/powerpoint/2010/main" val="3506728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ABEC5-D6F7-EE27-EC4D-11D6C3EA9A2D}"/>
              </a:ext>
            </a:extLst>
          </p:cNvPr>
          <p:cNvSpPr>
            <a:spLocks noGrp="1"/>
          </p:cNvSpPr>
          <p:nvPr>
            <p:ph type="title"/>
          </p:nvPr>
        </p:nvSpPr>
        <p:spPr/>
        <p:txBody>
          <a:bodyPr>
            <a:normAutofit fontScale="90000"/>
          </a:bodyPr>
          <a:lstStyle/>
          <a:p>
            <a:r>
              <a:rPr lang="en-US" sz="4400" dirty="0"/>
              <a:t>Dr. Moore </a:t>
            </a:r>
            <a:br>
              <a:rPr lang="en-US" sz="4400" dirty="0"/>
            </a:br>
            <a:r>
              <a:rPr lang="en-US" sz="4400" dirty="0"/>
              <a:t>	Veterinarian </a:t>
            </a:r>
          </a:p>
        </p:txBody>
      </p:sp>
      <p:sp>
        <p:nvSpPr>
          <p:cNvPr id="3" name="Content Placeholder 2">
            <a:extLst>
              <a:ext uri="{FF2B5EF4-FFF2-40B4-BE49-F238E27FC236}">
                <a16:creationId xmlns:a16="http://schemas.microsoft.com/office/drawing/2014/main" id="{0E751EB5-F817-5CF8-2AA1-49B1911A3C83}"/>
              </a:ext>
            </a:extLst>
          </p:cNvPr>
          <p:cNvSpPr>
            <a:spLocks noGrp="1"/>
          </p:cNvSpPr>
          <p:nvPr>
            <p:ph idx="1"/>
          </p:nvPr>
        </p:nvSpPr>
        <p:spPr/>
        <p:txBody>
          <a:bodyPr/>
          <a:lstStyle/>
          <a:p>
            <a:r>
              <a:rPr lang="en-US" sz="3200" dirty="0">
                <a:solidFill>
                  <a:schemeClr val="tx1"/>
                </a:solidFill>
              </a:rPr>
              <a:t>Will travel to the barn to treat animals</a:t>
            </a:r>
          </a:p>
          <a:p>
            <a:r>
              <a:rPr lang="en-US" sz="3200" dirty="0">
                <a:solidFill>
                  <a:srgbClr val="FF33CC"/>
                </a:solidFill>
              </a:rPr>
              <a:t>979-251-1151</a:t>
            </a:r>
          </a:p>
          <a:p>
            <a:r>
              <a:rPr lang="en-US" sz="3200" dirty="0">
                <a:solidFill>
                  <a:schemeClr val="tx1"/>
                </a:solidFill>
              </a:rPr>
              <a:t>If you contact Dr. Moore to check your animal, you are responsible for all charges.  You are to pay him immediately or arrange payment options with him.  </a:t>
            </a:r>
            <a:r>
              <a:rPr lang="en-US" sz="3200" u="sng" dirty="0">
                <a:solidFill>
                  <a:srgbClr val="00B050"/>
                </a:solidFill>
              </a:rPr>
              <a:t>NO BILLING WILL BE COVERED BY SEVEN LAKES FFA.</a:t>
            </a:r>
          </a:p>
          <a:p>
            <a:endParaRPr lang="en-US" dirty="0"/>
          </a:p>
        </p:txBody>
      </p:sp>
    </p:spTree>
    <p:extLst>
      <p:ext uri="{BB962C8B-B14F-4D97-AF65-F5344CB8AC3E}">
        <p14:creationId xmlns:p14="http://schemas.microsoft.com/office/powerpoint/2010/main" val="759046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Broiler Facilities</a:t>
            </a:r>
          </a:p>
        </p:txBody>
      </p:sp>
      <p:pic>
        <p:nvPicPr>
          <p:cNvPr id="3" name="Picture 2"/>
          <p:cNvPicPr>
            <a:picLocks noChangeAspect="1"/>
          </p:cNvPicPr>
          <p:nvPr/>
        </p:nvPicPr>
        <p:blipFill>
          <a:blip r:embed="rId2"/>
          <a:stretch>
            <a:fillRect/>
          </a:stretch>
        </p:blipFill>
        <p:spPr>
          <a:xfrm>
            <a:off x="1839109" y="1455180"/>
            <a:ext cx="7620000" cy="5114925"/>
          </a:xfrm>
          <a:prstGeom prst="rect">
            <a:avLst/>
          </a:prstGeom>
        </p:spPr>
      </p:pic>
      <p:pic>
        <p:nvPicPr>
          <p:cNvPr id="4" name="Content Placeholder 3"/>
          <p:cNvPicPr>
            <a:picLocks noGrp="1" noChangeAspect="1"/>
          </p:cNvPicPr>
          <p:nvPr>
            <p:ph idx="1"/>
          </p:nvPr>
        </p:nvPicPr>
        <p:blipFill>
          <a:blip r:embed="rId3"/>
          <a:stretch>
            <a:fillRect/>
          </a:stretch>
        </p:blipFill>
        <p:spPr>
          <a:xfrm>
            <a:off x="1145327" y="1336842"/>
            <a:ext cx="4503782" cy="5352716"/>
          </a:xfrm>
          <a:prstGeom prst="rect">
            <a:avLst/>
          </a:prstGeom>
        </p:spPr>
      </p:pic>
      <p:pic>
        <p:nvPicPr>
          <p:cNvPr id="5" name="Picture 4"/>
          <p:cNvPicPr>
            <a:picLocks noChangeAspect="1"/>
          </p:cNvPicPr>
          <p:nvPr/>
        </p:nvPicPr>
        <p:blipFill>
          <a:blip r:embed="rId4"/>
          <a:stretch>
            <a:fillRect/>
          </a:stretch>
        </p:blipFill>
        <p:spPr>
          <a:xfrm>
            <a:off x="6384756" y="1335729"/>
            <a:ext cx="4451059" cy="5353829"/>
          </a:xfrm>
          <a:prstGeom prst="rect">
            <a:avLst/>
          </a:prstGeom>
        </p:spPr>
      </p:pic>
    </p:spTree>
    <p:extLst>
      <p:ext uri="{BB962C8B-B14F-4D97-AF65-F5344CB8AC3E}">
        <p14:creationId xmlns:p14="http://schemas.microsoft.com/office/powerpoint/2010/main" val="102239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a:t>Rabbit Facilities</a:t>
            </a:r>
            <a:br>
              <a:rPr lang="en-US" dirty="0"/>
            </a:br>
            <a:endParaRPr lang="en-US" dirty="0"/>
          </a:p>
        </p:txBody>
      </p:sp>
      <p:pic>
        <p:nvPicPr>
          <p:cNvPr id="3" name="Picture 2"/>
          <p:cNvPicPr>
            <a:picLocks noChangeAspect="1"/>
          </p:cNvPicPr>
          <p:nvPr/>
        </p:nvPicPr>
        <p:blipFill>
          <a:blip r:embed="rId2"/>
          <a:stretch>
            <a:fillRect/>
          </a:stretch>
        </p:blipFill>
        <p:spPr>
          <a:xfrm>
            <a:off x="2302626" y="1551632"/>
            <a:ext cx="7620000" cy="5114925"/>
          </a:xfrm>
          <a:prstGeom prst="rect">
            <a:avLst/>
          </a:prstGeom>
        </p:spPr>
      </p:pic>
      <p:pic>
        <p:nvPicPr>
          <p:cNvPr id="4" name="Content Placeholder 3"/>
          <p:cNvPicPr>
            <a:picLocks noGrp="1" noChangeAspect="1"/>
          </p:cNvPicPr>
          <p:nvPr>
            <p:ph idx="1"/>
          </p:nvPr>
        </p:nvPicPr>
        <p:blipFill>
          <a:blip r:embed="rId3"/>
          <a:stretch>
            <a:fillRect/>
          </a:stretch>
        </p:blipFill>
        <p:spPr>
          <a:xfrm>
            <a:off x="155311" y="1930400"/>
            <a:ext cx="6882174" cy="3881437"/>
          </a:xfrm>
          <a:prstGeom prst="rect">
            <a:avLst/>
          </a:prstGeom>
        </p:spPr>
      </p:pic>
      <p:pic>
        <p:nvPicPr>
          <p:cNvPr id="5" name="Picture 4"/>
          <p:cNvPicPr>
            <a:picLocks noChangeAspect="1"/>
          </p:cNvPicPr>
          <p:nvPr/>
        </p:nvPicPr>
        <p:blipFill>
          <a:blip r:embed="rId4"/>
          <a:stretch>
            <a:fillRect/>
          </a:stretch>
        </p:blipFill>
        <p:spPr>
          <a:xfrm>
            <a:off x="7293661" y="262689"/>
            <a:ext cx="4529371" cy="6403868"/>
          </a:xfrm>
          <a:prstGeom prst="rect">
            <a:avLst/>
          </a:prstGeom>
        </p:spPr>
      </p:pic>
    </p:spTree>
    <p:extLst>
      <p:ext uri="{BB962C8B-B14F-4D97-AF65-F5344CB8AC3E}">
        <p14:creationId xmlns:p14="http://schemas.microsoft.com/office/powerpoint/2010/main" val="140339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qr code on a white background&#10;&#10;Description automatically generated">
            <a:extLst>
              <a:ext uri="{FF2B5EF4-FFF2-40B4-BE49-F238E27FC236}">
                <a16:creationId xmlns:a16="http://schemas.microsoft.com/office/drawing/2014/main" id="{C6B3DDBC-74E5-AF1D-476C-D89AFE09B9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631" y="558210"/>
            <a:ext cx="11832737" cy="5741580"/>
          </a:xfrm>
        </p:spPr>
      </p:pic>
    </p:spTree>
    <p:extLst>
      <p:ext uri="{BB962C8B-B14F-4D97-AF65-F5344CB8AC3E}">
        <p14:creationId xmlns:p14="http://schemas.microsoft.com/office/powerpoint/2010/main" val="3005063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qr code on a white background&#10;&#10;Description automatically generated">
            <a:extLst>
              <a:ext uri="{FF2B5EF4-FFF2-40B4-BE49-F238E27FC236}">
                <a16:creationId xmlns:a16="http://schemas.microsoft.com/office/drawing/2014/main" id="{C9B55BC2-FC1C-D3BB-132B-96E6863905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8347" y="158974"/>
            <a:ext cx="9015306" cy="6540051"/>
          </a:xfrm>
        </p:spPr>
      </p:pic>
    </p:spTree>
    <p:extLst>
      <p:ext uri="{BB962C8B-B14F-4D97-AF65-F5344CB8AC3E}">
        <p14:creationId xmlns:p14="http://schemas.microsoft.com/office/powerpoint/2010/main" val="2625100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qr code on a white background&#10;&#10;Description automatically generated">
            <a:extLst>
              <a:ext uri="{FF2B5EF4-FFF2-40B4-BE49-F238E27FC236}">
                <a16:creationId xmlns:a16="http://schemas.microsoft.com/office/drawing/2014/main" id="{FAEB10CE-3ED0-115A-6050-B321B0DFE1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022" y="358937"/>
            <a:ext cx="11311955" cy="6140126"/>
          </a:xfrm>
        </p:spPr>
      </p:pic>
    </p:spTree>
    <p:extLst>
      <p:ext uri="{BB962C8B-B14F-4D97-AF65-F5344CB8AC3E}">
        <p14:creationId xmlns:p14="http://schemas.microsoft.com/office/powerpoint/2010/main" val="2932074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556" y="324375"/>
            <a:ext cx="8596668" cy="1320800"/>
          </a:xfrm>
        </p:spPr>
        <p:txBody>
          <a:bodyPr>
            <a:normAutofit/>
          </a:bodyPr>
          <a:lstStyle/>
          <a:p>
            <a:r>
              <a:rPr lang="en-US" sz="4800" dirty="0"/>
              <a:t>How Much Does it Cost?</a:t>
            </a:r>
          </a:p>
        </p:txBody>
      </p:sp>
      <p:graphicFrame>
        <p:nvGraphicFramePr>
          <p:cNvPr id="13" name="Table 12">
            <a:extLst>
              <a:ext uri="{FF2B5EF4-FFF2-40B4-BE49-F238E27FC236}">
                <a16:creationId xmlns:a16="http://schemas.microsoft.com/office/drawing/2014/main" id="{C9BDC57A-5139-4B59-B00F-90863B05118E}"/>
              </a:ext>
            </a:extLst>
          </p:cNvPr>
          <p:cNvGraphicFramePr>
            <a:graphicFrameLocks noGrp="1"/>
          </p:cNvGraphicFramePr>
          <p:nvPr>
            <p:extLst>
              <p:ext uri="{D42A27DB-BD31-4B8C-83A1-F6EECF244321}">
                <p14:modId xmlns:p14="http://schemas.microsoft.com/office/powerpoint/2010/main" val="1488171065"/>
              </p:ext>
            </p:extLst>
          </p:nvPr>
        </p:nvGraphicFramePr>
        <p:xfrm>
          <a:off x="290196" y="1074674"/>
          <a:ext cx="11529892" cy="5050800"/>
        </p:xfrm>
        <a:graphic>
          <a:graphicData uri="http://schemas.openxmlformats.org/drawingml/2006/table">
            <a:tbl>
              <a:tblPr>
                <a:tableStyleId>{5C22544A-7EE6-4342-B048-85BDC9FD1C3A}</a:tableStyleId>
              </a:tblPr>
              <a:tblGrid>
                <a:gridCol w="1377950">
                  <a:extLst>
                    <a:ext uri="{9D8B030D-6E8A-4147-A177-3AD203B41FA5}">
                      <a16:colId xmlns:a16="http://schemas.microsoft.com/office/drawing/2014/main" val="170232656"/>
                    </a:ext>
                  </a:extLst>
                </a:gridCol>
                <a:gridCol w="1866900">
                  <a:extLst>
                    <a:ext uri="{9D8B030D-6E8A-4147-A177-3AD203B41FA5}">
                      <a16:colId xmlns:a16="http://schemas.microsoft.com/office/drawing/2014/main" val="1407748754"/>
                    </a:ext>
                  </a:extLst>
                </a:gridCol>
                <a:gridCol w="1104900">
                  <a:extLst>
                    <a:ext uri="{9D8B030D-6E8A-4147-A177-3AD203B41FA5}">
                      <a16:colId xmlns:a16="http://schemas.microsoft.com/office/drawing/2014/main" val="3562224700"/>
                    </a:ext>
                  </a:extLst>
                </a:gridCol>
                <a:gridCol w="1047750">
                  <a:extLst>
                    <a:ext uri="{9D8B030D-6E8A-4147-A177-3AD203B41FA5}">
                      <a16:colId xmlns:a16="http://schemas.microsoft.com/office/drawing/2014/main" val="2484413657"/>
                    </a:ext>
                  </a:extLst>
                </a:gridCol>
                <a:gridCol w="1104900">
                  <a:extLst>
                    <a:ext uri="{9D8B030D-6E8A-4147-A177-3AD203B41FA5}">
                      <a16:colId xmlns:a16="http://schemas.microsoft.com/office/drawing/2014/main" val="2526319845"/>
                    </a:ext>
                  </a:extLst>
                </a:gridCol>
                <a:gridCol w="1193723">
                  <a:extLst>
                    <a:ext uri="{9D8B030D-6E8A-4147-A177-3AD203B41FA5}">
                      <a16:colId xmlns:a16="http://schemas.microsoft.com/office/drawing/2014/main" val="2261019575"/>
                    </a:ext>
                  </a:extLst>
                </a:gridCol>
                <a:gridCol w="956345">
                  <a:extLst>
                    <a:ext uri="{9D8B030D-6E8A-4147-A177-3AD203B41FA5}">
                      <a16:colId xmlns:a16="http://schemas.microsoft.com/office/drawing/2014/main" val="938348633"/>
                    </a:ext>
                  </a:extLst>
                </a:gridCol>
                <a:gridCol w="1446881">
                  <a:extLst>
                    <a:ext uri="{9D8B030D-6E8A-4147-A177-3AD203B41FA5}">
                      <a16:colId xmlns:a16="http://schemas.microsoft.com/office/drawing/2014/main" val="1673288416"/>
                    </a:ext>
                  </a:extLst>
                </a:gridCol>
                <a:gridCol w="1430543">
                  <a:extLst>
                    <a:ext uri="{9D8B030D-6E8A-4147-A177-3AD203B41FA5}">
                      <a16:colId xmlns:a16="http://schemas.microsoft.com/office/drawing/2014/main" val="2882553984"/>
                    </a:ext>
                  </a:extLst>
                </a:gridCol>
              </a:tblGrid>
              <a:tr h="561200">
                <a:tc>
                  <a:txBody>
                    <a:bodyPr/>
                    <a:lstStyle/>
                    <a:p>
                      <a:pPr algn="ctr" fontAlgn="ctr"/>
                      <a:r>
                        <a:rPr lang="en-US" sz="1800" b="1" u="none" strike="noStrike" dirty="0">
                          <a:effectLst/>
                          <a:latin typeface="Times New Roman" panose="02020603050405020304" pitchFamily="18" charset="0"/>
                          <a:cs typeface="Times New Roman" panose="02020603050405020304" pitchFamily="18" charset="0"/>
                        </a:rPr>
                        <a:t>Animal </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800" b="1" u="none" strike="noStrike">
                          <a:effectLst/>
                          <a:latin typeface="Times New Roman" panose="02020603050405020304" pitchFamily="18" charset="0"/>
                          <a:cs typeface="Times New Roman" panose="02020603050405020304" pitchFamily="18" charset="0"/>
                        </a:rPr>
                        <a:t>Cost</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800" b="1" u="none" strike="noStrike" dirty="0">
                          <a:effectLst/>
                          <a:latin typeface="Times New Roman" panose="02020603050405020304" pitchFamily="18" charset="0"/>
                          <a:cs typeface="Times New Roman" panose="02020603050405020304" pitchFamily="18" charset="0"/>
                        </a:rPr>
                        <a:t>Entry Fee</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800" b="1" u="none" strike="noStrike">
                          <a:effectLst/>
                          <a:latin typeface="Times New Roman" panose="02020603050405020304" pitchFamily="18" charset="0"/>
                          <a:cs typeface="Times New Roman" panose="02020603050405020304" pitchFamily="18" charset="0"/>
                        </a:rPr>
                        <a:t>Pen Rent</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800" b="1" u="none" strike="noStrike" dirty="0">
                          <a:effectLst/>
                          <a:latin typeface="Times New Roman" panose="02020603050405020304" pitchFamily="18" charset="0"/>
                          <a:cs typeface="Times New Roman" panose="02020603050405020304" pitchFamily="18" charset="0"/>
                        </a:rPr>
                        <a:t>Barn Keys </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800" b="1" u="none" strike="noStrike" dirty="0">
                          <a:effectLst/>
                          <a:latin typeface="Times New Roman" panose="02020603050405020304" pitchFamily="18" charset="0"/>
                          <a:cs typeface="Times New Roman" panose="02020603050405020304" pitchFamily="18" charset="0"/>
                        </a:rPr>
                        <a:t>Rotary Scholarship</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800" b="1" u="none" strike="noStrike">
                          <a:effectLst/>
                          <a:latin typeface="Times New Roman" panose="02020603050405020304" pitchFamily="18" charset="0"/>
                          <a:cs typeface="Times New Roman" panose="02020603050405020304" pitchFamily="18" charset="0"/>
                        </a:rPr>
                        <a:t>Calf Scramble</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800" b="1" u="none" strike="noStrike" dirty="0">
                          <a:effectLst/>
                          <a:latin typeface="Times New Roman" panose="02020603050405020304" pitchFamily="18" charset="0"/>
                          <a:cs typeface="Times New Roman" panose="02020603050405020304" pitchFamily="18" charset="0"/>
                        </a:rPr>
                        <a:t>Total Cost (Due Now)</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800" b="1" u="none" strike="noStrike" dirty="0">
                          <a:effectLst/>
                          <a:latin typeface="Times New Roman" panose="02020603050405020304" pitchFamily="18" charset="0"/>
                          <a:cs typeface="Times New Roman" panose="02020603050405020304" pitchFamily="18" charset="0"/>
                        </a:rPr>
                        <a:t>Approx Feed/Supplies</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32594124"/>
                  </a:ext>
                </a:extLst>
              </a:tr>
              <a:tr h="561200">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Steer</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dirty="0">
                          <a:effectLst/>
                          <a:latin typeface="Times New Roman" panose="02020603050405020304" pitchFamily="18" charset="0"/>
                          <a:cs typeface="Times New Roman" panose="02020603050405020304" pitchFamily="18" charset="0"/>
                        </a:rPr>
                        <a:t> $            2,000.00 </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 $     25.00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 $  180.00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$5.00/each</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rowSpan="6">
                  <a:txBody>
                    <a:bodyPr/>
                    <a:lstStyle/>
                    <a:p>
                      <a:pPr algn="ctr" fontAlgn="ctr"/>
                      <a:r>
                        <a:rPr lang="en-US" sz="1800" b="1" u="none" strike="noStrike" dirty="0">
                          <a:effectLst/>
                          <a:latin typeface="Times New Roman" panose="02020603050405020304" pitchFamily="18" charset="0"/>
                          <a:cs typeface="Times New Roman" panose="02020603050405020304" pitchFamily="18" charset="0"/>
                        </a:rPr>
                        <a:t>Fund </a:t>
                      </a:r>
                      <a:br>
                        <a:rPr lang="en-US" sz="1800" b="1" u="none" strike="noStrike" dirty="0">
                          <a:effectLst/>
                          <a:latin typeface="Times New Roman" panose="02020603050405020304" pitchFamily="18" charset="0"/>
                          <a:cs typeface="Times New Roman" panose="02020603050405020304" pitchFamily="18" charset="0"/>
                        </a:rPr>
                      </a:br>
                      <a:r>
                        <a:rPr lang="en-US" sz="1800" b="1" u="none" strike="noStrike" dirty="0">
                          <a:effectLst/>
                          <a:latin typeface="Times New Roman" panose="02020603050405020304" pitchFamily="18" charset="0"/>
                          <a:cs typeface="Times New Roman" panose="02020603050405020304" pitchFamily="18" charset="0"/>
                        </a:rPr>
                        <a:t>Amount </a:t>
                      </a:r>
                      <a:br>
                        <a:rPr lang="en-US" sz="1800" b="1" u="none" strike="noStrike" dirty="0">
                          <a:effectLst/>
                          <a:latin typeface="Times New Roman" panose="02020603050405020304" pitchFamily="18" charset="0"/>
                          <a:cs typeface="Times New Roman" panose="02020603050405020304" pitchFamily="18" charset="0"/>
                        </a:rPr>
                      </a:br>
                      <a:r>
                        <a:rPr lang="en-US" sz="1800" b="1" u="none" strike="noStrike" dirty="0">
                          <a:effectLst/>
                          <a:latin typeface="Times New Roman" panose="02020603050405020304" pitchFamily="18" charset="0"/>
                          <a:cs typeface="Times New Roman" panose="02020603050405020304" pitchFamily="18" charset="0"/>
                        </a:rPr>
                        <a:t>TBD</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rowSpan="6">
                  <a:txBody>
                    <a:bodyPr/>
                    <a:lstStyle/>
                    <a:p>
                      <a:pPr algn="ctr" fontAlgn="ctr"/>
                      <a:r>
                        <a:rPr lang="en-US" sz="1800" b="1" u="none" strike="noStrike">
                          <a:effectLst/>
                          <a:latin typeface="Times New Roman" panose="02020603050405020304" pitchFamily="18" charset="0"/>
                          <a:cs typeface="Times New Roman" panose="02020603050405020304" pitchFamily="18" charset="0"/>
                        </a:rPr>
                        <a:t>Must have </a:t>
                      </a:r>
                      <a:br>
                        <a:rPr lang="en-US" sz="1800" b="1" u="none" strike="noStrike">
                          <a:effectLst/>
                          <a:latin typeface="Times New Roman" panose="02020603050405020304" pitchFamily="18" charset="0"/>
                          <a:cs typeface="Times New Roman" panose="02020603050405020304" pitchFamily="18" charset="0"/>
                        </a:rPr>
                      </a:br>
                      <a:r>
                        <a:rPr lang="en-US" sz="1800" b="1" u="none" strike="noStrike">
                          <a:effectLst/>
                          <a:latin typeface="Times New Roman" panose="02020603050405020304" pitchFamily="18" charset="0"/>
                          <a:cs typeface="Times New Roman" panose="02020603050405020304" pitchFamily="18" charset="0"/>
                        </a:rPr>
                        <a:t>caught at the </a:t>
                      </a:r>
                      <a:br>
                        <a:rPr lang="en-US" sz="1800" b="1" u="none" strike="noStrike">
                          <a:effectLst/>
                          <a:latin typeface="Times New Roman" panose="02020603050405020304" pitchFamily="18" charset="0"/>
                          <a:cs typeface="Times New Roman" panose="02020603050405020304" pitchFamily="18" charset="0"/>
                        </a:rPr>
                      </a:br>
                      <a:r>
                        <a:rPr lang="en-US" sz="1800" b="1" u="none" strike="noStrike">
                          <a:effectLst/>
                          <a:latin typeface="Times New Roman" panose="02020603050405020304" pitchFamily="18" charset="0"/>
                          <a:cs typeface="Times New Roman" panose="02020603050405020304" pitchFamily="18" charset="0"/>
                        </a:rPr>
                        <a:t>2023 Katy ISD Rodeo</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b"/>
                      <a:r>
                        <a:rPr lang="en-US" sz="1800" b="1" u="none" strike="noStrike" dirty="0">
                          <a:effectLst/>
                          <a:latin typeface="Times New Roman" panose="02020603050405020304" pitchFamily="18" charset="0"/>
                          <a:cs typeface="Times New Roman" panose="02020603050405020304" pitchFamily="18" charset="0"/>
                        </a:rPr>
                        <a:t> $       2,215.00 </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800" b="1" u="none" strike="noStrike">
                          <a:effectLst/>
                          <a:latin typeface="Times New Roman" panose="02020603050405020304" pitchFamily="18" charset="0"/>
                          <a:cs typeface="Times New Roman" panose="02020603050405020304" pitchFamily="18" charset="0"/>
                        </a:rPr>
                        <a:t>$3,000.00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4108155681"/>
                  </a:ext>
                </a:extLst>
              </a:tr>
              <a:tr h="561200">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Hog</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dirty="0">
                          <a:effectLst/>
                          <a:latin typeface="Times New Roman" panose="02020603050405020304" pitchFamily="18" charset="0"/>
                          <a:cs typeface="Times New Roman" panose="02020603050405020304" pitchFamily="18" charset="0"/>
                        </a:rPr>
                        <a:t> $               400.00 </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 $     25.00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dirty="0">
                          <a:effectLst/>
                          <a:latin typeface="Times New Roman" panose="02020603050405020304" pitchFamily="18" charset="0"/>
                          <a:cs typeface="Times New Roman" panose="02020603050405020304" pitchFamily="18" charset="0"/>
                        </a:rPr>
                        <a:t> $    80.00 </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$5.00/each</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vMerge="1">
                  <a:txBody>
                    <a:bodyPr/>
                    <a:lstStyle/>
                    <a:p>
                      <a:endParaRPr lang="en-US"/>
                    </a:p>
                  </a:txBody>
                  <a:tcPr/>
                </a:tc>
                <a:tc vMerge="1">
                  <a:txBody>
                    <a:bodyPr/>
                    <a:lstStyle/>
                    <a:p>
                      <a:endParaRPr lang="en-US"/>
                    </a:p>
                  </a:txBody>
                  <a:tcPr/>
                </a:tc>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 $          515.00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800" b="1" u="none" strike="noStrike">
                          <a:effectLst/>
                          <a:latin typeface="Times New Roman" panose="02020603050405020304" pitchFamily="18" charset="0"/>
                          <a:cs typeface="Times New Roman" panose="02020603050405020304" pitchFamily="18" charset="0"/>
                        </a:rPr>
                        <a:t>$1,200.00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4118494429"/>
                  </a:ext>
                </a:extLst>
              </a:tr>
              <a:tr h="561200">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Lamb</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dirty="0">
                          <a:effectLst/>
                          <a:latin typeface="Times New Roman" panose="02020603050405020304" pitchFamily="18" charset="0"/>
                          <a:cs typeface="Times New Roman" panose="02020603050405020304" pitchFamily="18" charset="0"/>
                        </a:rPr>
                        <a:t> $               500.00 </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 $     25.00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 $    80.00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dirty="0">
                          <a:effectLst/>
                          <a:latin typeface="Times New Roman" panose="02020603050405020304" pitchFamily="18" charset="0"/>
                          <a:cs typeface="Times New Roman" panose="02020603050405020304" pitchFamily="18" charset="0"/>
                        </a:rPr>
                        <a:t>$5.00/each</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vMerge="1">
                  <a:txBody>
                    <a:bodyPr/>
                    <a:lstStyle/>
                    <a:p>
                      <a:endParaRPr lang="en-US"/>
                    </a:p>
                  </a:txBody>
                  <a:tcPr/>
                </a:tc>
                <a:tc vMerge="1">
                  <a:txBody>
                    <a:bodyPr/>
                    <a:lstStyle/>
                    <a:p>
                      <a:endParaRPr lang="en-US"/>
                    </a:p>
                  </a:txBody>
                  <a:tcPr/>
                </a:tc>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 $          615.00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800" b="1" u="none" strike="noStrike">
                          <a:effectLst/>
                          <a:latin typeface="Times New Roman" panose="02020603050405020304" pitchFamily="18" charset="0"/>
                          <a:cs typeface="Times New Roman" panose="02020603050405020304" pitchFamily="18" charset="0"/>
                        </a:rPr>
                        <a:t>$800.00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4146168117"/>
                  </a:ext>
                </a:extLst>
              </a:tr>
              <a:tr h="561200">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Goat</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dirty="0">
                          <a:effectLst/>
                          <a:latin typeface="Times New Roman" panose="02020603050405020304" pitchFamily="18" charset="0"/>
                          <a:cs typeface="Times New Roman" panose="02020603050405020304" pitchFamily="18" charset="0"/>
                        </a:rPr>
                        <a:t> $               500.00 </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 $     25.00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 $    80.00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dirty="0">
                          <a:effectLst/>
                          <a:latin typeface="Times New Roman" panose="02020603050405020304" pitchFamily="18" charset="0"/>
                          <a:cs typeface="Times New Roman" panose="02020603050405020304" pitchFamily="18" charset="0"/>
                        </a:rPr>
                        <a:t>$5.00/each</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vMerge="1">
                  <a:txBody>
                    <a:bodyPr/>
                    <a:lstStyle/>
                    <a:p>
                      <a:endParaRPr lang="en-US"/>
                    </a:p>
                  </a:txBody>
                  <a:tcPr/>
                </a:tc>
                <a:tc vMerge="1">
                  <a:txBody>
                    <a:bodyPr/>
                    <a:lstStyle/>
                    <a:p>
                      <a:endParaRPr lang="en-US"/>
                    </a:p>
                  </a:txBody>
                  <a:tcPr/>
                </a:tc>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 $          615.00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800" b="1" u="none" strike="noStrike">
                          <a:effectLst/>
                          <a:latin typeface="Times New Roman" panose="02020603050405020304" pitchFamily="18" charset="0"/>
                          <a:cs typeface="Times New Roman" panose="02020603050405020304" pitchFamily="18" charset="0"/>
                        </a:rPr>
                        <a:t>$800.00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593417267"/>
                  </a:ext>
                </a:extLst>
              </a:tr>
              <a:tr h="561200">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Rabbits</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800" b="1" u="none" strike="noStrike" dirty="0">
                          <a:effectLst/>
                          <a:latin typeface="Times New Roman" panose="02020603050405020304" pitchFamily="18" charset="0"/>
                          <a:cs typeface="Times New Roman" panose="02020603050405020304" pitchFamily="18" charset="0"/>
                        </a:rPr>
                        <a:t>$   250.00 - 300.00</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 $     25.00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highlight>
                            <a:srgbClr val="000000"/>
                          </a:highlight>
                          <a:latin typeface="Times New Roman" panose="02020603050405020304" pitchFamily="18" charset="0"/>
                          <a:cs typeface="Times New Roman" panose="02020603050405020304" pitchFamily="18" charset="0"/>
                        </a:rPr>
                        <a:t> </a:t>
                      </a:r>
                      <a:endParaRPr lang="en-US" sz="1800" b="1" i="0" u="none" strike="noStrike">
                        <a:solidFill>
                          <a:srgbClr val="000000"/>
                        </a:solidFill>
                        <a:effectLst/>
                        <a:highlight>
                          <a:srgbClr val="000000"/>
                        </a:highligh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highlight>
                            <a:srgbClr val="000000"/>
                          </a:highlight>
                          <a:latin typeface="Times New Roman" panose="02020603050405020304" pitchFamily="18" charset="0"/>
                          <a:cs typeface="Times New Roman" panose="02020603050405020304" pitchFamily="18" charset="0"/>
                        </a:rPr>
                        <a:t> </a:t>
                      </a:r>
                      <a:endParaRPr lang="en-US" sz="1800" b="1" i="0" u="none" strike="noStrike">
                        <a:solidFill>
                          <a:srgbClr val="000000"/>
                        </a:solidFill>
                        <a:effectLst/>
                        <a:highlight>
                          <a:srgbClr val="000000"/>
                        </a:highlight>
                        <a:latin typeface="Times New Roman" panose="02020603050405020304" pitchFamily="18" charset="0"/>
                        <a:cs typeface="Times New Roman" panose="02020603050405020304" pitchFamily="18" charset="0"/>
                      </a:endParaRPr>
                    </a:p>
                  </a:txBody>
                  <a:tcPr marL="9525" marR="9525" marT="9525" marB="0" anchor="b"/>
                </a:tc>
                <a:tc vMerge="1">
                  <a:txBody>
                    <a:bodyPr/>
                    <a:lstStyle/>
                    <a:p>
                      <a:endParaRPr lang="en-US"/>
                    </a:p>
                  </a:txBody>
                  <a:tcPr/>
                </a:tc>
                <a:tc vMerge="1">
                  <a:txBody>
                    <a:bodyPr/>
                    <a:lstStyle/>
                    <a:p>
                      <a:endParaRPr lang="en-US"/>
                    </a:p>
                  </a:txBody>
                  <a:tcPr/>
                </a:tc>
                <a:tc>
                  <a:txBody>
                    <a:bodyPr/>
                    <a:lstStyle/>
                    <a:p>
                      <a:pPr algn="l" fontAlgn="b"/>
                      <a:r>
                        <a:rPr lang="en-US" sz="1800" b="1" u="none" strike="noStrike" dirty="0">
                          <a:effectLst/>
                          <a:latin typeface="Times New Roman" panose="02020603050405020304" pitchFamily="18" charset="0"/>
                          <a:cs typeface="Times New Roman" panose="02020603050405020304" pitchFamily="18" charset="0"/>
                        </a:rPr>
                        <a:t> $            25.00 </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800" b="1" u="none" strike="noStrike">
                          <a:effectLst/>
                          <a:latin typeface="Times New Roman" panose="02020603050405020304" pitchFamily="18" charset="0"/>
                          <a:cs typeface="Times New Roman" panose="02020603050405020304" pitchFamily="18" charset="0"/>
                        </a:rPr>
                        <a:t>$500.00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447306927"/>
                  </a:ext>
                </a:extLst>
              </a:tr>
              <a:tr h="561200">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Broilers</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800" b="1" u="none" strike="noStrike" dirty="0">
                          <a:effectLst/>
                          <a:latin typeface="Times New Roman" panose="02020603050405020304" pitchFamily="18" charset="0"/>
                          <a:cs typeface="Times New Roman" panose="02020603050405020304" pitchFamily="18" charset="0"/>
                        </a:rPr>
                        <a:t> $    37.50 - 100.00 </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 $     25.00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highlight>
                            <a:srgbClr val="000000"/>
                          </a:highlight>
                          <a:latin typeface="Times New Roman" panose="02020603050405020304" pitchFamily="18" charset="0"/>
                          <a:cs typeface="Times New Roman" panose="02020603050405020304" pitchFamily="18" charset="0"/>
                        </a:rPr>
                        <a:t> </a:t>
                      </a:r>
                      <a:endParaRPr lang="en-US" sz="1800" b="1" i="0" u="none" strike="noStrike">
                        <a:solidFill>
                          <a:srgbClr val="000000"/>
                        </a:solidFill>
                        <a:effectLst/>
                        <a:highlight>
                          <a:srgbClr val="000000"/>
                        </a:highligh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highlight>
                            <a:srgbClr val="000000"/>
                          </a:highlight>
                          <a:latin typeface="Times New Roman" panose="02020603050405020304" pitchFamily="18" charset="0"/>
                          <a:cs typeface="Times New Roman" panose="02020603050405020304" pitchFamily="18" charset="0"/>
                        </a:rPr>
                        <a:t> </a:t>
                      </a:r>
                      <a:endParaRPr lang="en-US" sz="1800" b="1" i="0" u="none" strike="noStrike">
                        <a:solidFill>
                          <a:srgbClr val="000000"/>
                        </a:solidFill>
                        <a:effectLst/>
                        <a:highlight>
                          <a:srgbClr val="000000"/>
                        </a:highlight>
                        <a:latin typeface="Times New Roman" panose="02020603050405020304" pitchFamily="18" charset="0"/>
                        <a:cs typeface="Times New Roman" panose="02020603050405020304" pitchFamily="18" charset="0"/>
                      </a:endParaRPr>
                    </a:p>
                  </a:txBody>
                  <a:tcPr marL="9525" marR="9525" marT="9525" marB="0" anchor="b"/>
                </a:tc>
                <a:tc vMerge="1">
                  <a:txBody>
                    <a:bodyPr/>
                    <a:lstStyle/>
                    <a:p>
                      <a:endParaRPr lang="en-US"/>
                    </a:p>
                  </a:txBody>
                  <a:tcPr/>
                </a:tc>
                <a:tc vMerge="1">
                  <a:txBody>
                    <a:bodyPr/>
                    <a:lstStyle/>
                    <a:p>
                      <a:endParaRPr lang="en-US"/>
                    </a:p>
                  </a:txBody>
                  <a:tcPr/>
                </a:tc>
                <a:tc>
                  <a:txBody>
                    <a:bodyPr/>
                    <a:lstStyle/>
                    <a:p>
                      <a:pPr algn="l" fontAlgn="b"/>
                      <a:r>
                        <a:rPr lang="en-US" sz="1800" b="1" u="none" strike="noStrike" dirty="0">
                          <a:effectLst/>
                          <a:latin typeface="Times New Roman" panose="02020603050405020304" pitchFamily="18" charset="0"/>
                          <a:cs typeface="Times New Roman" panose="02020603050405020304" pitchFamily="18" charset="0"/>
                        </a:rPr>
                        <a:t> $            25.00 </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800" b="1" u="none" strike="noStrike">
                          <a:effectLst/>
                          <a:latin typeface="Times New Roman" panose="02020603050405020304" pitchFamily="18" charset="0"/>
                          <a:cs typeface="Times New Roman" panose="02020603050405020304" pitchFamily="18" charset="0"/>
                        </a:rPr>
                        <a:t>$500.00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653904527"/>
                  </a:ext>
                </a:extLst>
              </a:tr>
              <a:tr h="561200">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Horticulture</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dirty="0">
                          <a:effectLst/>
                          <a:latin typeface="Times New Roman" panose="02020603050405020304" pitchFamily="18" charset="0"/>
                          <a:cs typeface="Times New Roman" panose="02020603050405020304" pitchFamily="18" charset="0"/>
                        </a:rPr>
                        <a:t> $              160.00 </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 $     25.00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highlight>
                            <a:srgbClr val="000000"/>
                          </a:highlight>
                          <a:latin typeface="Times New Roman" panose="02020603050405020304" pitchFamily="18" charset="0"/>
                          <a:cs typeface="Times New Roman" panose="02020603050405020304" pitchFamily="18" charset="0"/>
                        </a:rPr>
                        <a:t> </a:t>
                      </a:r>
                      <a:endParaRPr lang="en-US" sz="1800" b="1" i="0" u="none" strike="noStrike">
                        <a:solidFill>
                          <a:srgbClr val="000000"/>
                        </a:solidFill>
                        <a:effectLst/>
                        <a:highlight>
                          <a:srgbClr val="000000"/>
                        </a:highligh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highlight>
                            <a:srgbClr val="000000"/>
                          </a:highlight>
                          <a:latin typeface="Times New Roman" panose="02020603050405020304" pitchFamily="18" charset="0"/>
                          <a:cs typeface="Times New Roman" panose="02020603050405020304" pitchFamily="18" charset="0"/>
                        </a:rPr>
                        <a:t> </a:t>
                      </a:r>
                      <a:endParaRPr lang="en-US" sz="1800" b="1" i="0" u="none" strike="noStrike">
                        <a:solidFill>
                          <a:srgbClr val="000000"/>
                        </a:solidFill>
                        <a:effectLst/>
                        <a:highlight>
                          <a:srgbClr val="000000"/>
                        </a:highligh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dirty="0">
                          <a:effectLst/>
                          <a:latin typeface="Times New Roman" panose="02020603050405020304" pitchFamily="18" charset="0"/>
                          <a:cs typeface="Times New Roman" panose="02020603050405020304" pitchFamily="18" charset="0"/>
                        </a:rPr>
                        <a:t> $          185.00 </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1800" b="1" u="none" strike="noStrike">
                          <a:effectLst/>
                          <a:latin typeface="Times New Roman" panose="02020603050405020304" pitchFamily="18" charset="0"/>
                          <a:cs typeface="Times New Roman" panose="02020603050405020304" pitchFamily="18" charset="0"/>
                        </a:rPr>
                        <a:t>$400.00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766013689"/>
                  </a:ext>
                </a:extLst>
              </a:tr>
              <a:tr h="561200">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Floral Contest</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dirty="0">
                          <a:effectLst/>
                          <a:latin typeface="Times New Roman" panose="02020603050405020304" pitchFamily="18" charset="0"/>
                          <a:cs typeface="Times New Roman" panose="02020603050405020304" pitchFamily="18" charset="0"/>
                        </a:rPr>
                        <a:t> $               150.00 </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dirty="0">
                          <a:effectLst/>
                          <a:latin typeface="Times New Roman" panose="02020603050405020304" pitchFamily="18" charset="0"/>
                          <a:cs typeface="Times New Roman" panose="02020603050405020304" pitchFamily="18" charset="0"/>
                        </a:rPr>
                        <a:t> $     25.00 </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highlight>
                            <a:srgbClr val="000000"/>
                          </a:highlight>
                          <a:latin typeface="Times New Roman" panose="02020603050405020304" pitchFamily="18" charset="0"/>
                          <a:cs typeface="Times New Roman" panose="02020603050405020304" pitchFamily="18" charset="0"/>
                        </a:rPr>
                        <a:t> </a:t>
                      </a:r>
                      <a:endParaRPr lang="en-US" sz="1800" b="1" i="0" u="none" strike="noStrike">
                        <a:solidFill>
                          <a:srgbClr val="000000"/>
                        </a:solidFill>
                        <a:effectLst/>
                        <a:highlight>
                          <a:srgbClr val="000000"/>
                        </a:highligh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dirty="0">
                          <a:effectLst/>
                          <a:highlight>
                            <a:srgbClr val="000000"/>
                          </a:highlight>
                          <a:latin typeface="Times New Roman" panose="02020603050405020304" pitchFamily="18" charset="0"/>
                          <a:cs typeface="Times New Roman" panose="02020603050405020304" pitchFamily="18" charset="0"/>
                        </a:rPr>
                        <a:t> </a:t>
                      </a:r>
                      <a:endParaRPr lang="en-US" sz="1800" b="1" i="0" u="none" strike="noStrike" dirty="0">
                        <a:solidFill>
                          <a:srgbClr val="000000"/>
                        </a:solidFill>
                        <a:effectLst/>
                        <a:highlight>
                          <a:srgbClr val="000000"/>
                        </a:highligh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dirty="0">
                          <a:effectLst/>
                          <a:latin typeface="Times New Roman" panose="02020603050405020304" pitchFamily="18" charset="0"/>
                          <a:cs typeface="Times New Roman" panose="02020603050405020304" pitchFamily="18" charset="0"/>
                        </a:rPr>
                        <a:t> </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a:effectLst/>
                          <a:latin typeface="Times New Roman" panose="02020603050405020304" pitchFamily="18" charset="0"/>
                          <a:cs typeface="Times New Roman" panose="02020603050405020304" pitchFamily="18" charset="0"/>
                        </a:rPr>
                        <a:t> </a:t>
                      </a:r>
                      <a:endParaRPr lang="en-US" sz="18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dirty="0">
                          <a:effectLst/>
                          <a:latin typeface="Times New Roman" panose="02020603050405020304" pitchFamily="18" charset="0"/>
                          <a:cs typeface="Times New Roman" panose="02020603050405020304" pitchFamily="18" charset="0"/>
                        </a:rPr>
                        <a:t> $          175.00 </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l" fontAlgn="b"/>
                      <a:r>
                        <a:rPr lang="en-US" sz="1800" b="1" u="none" strike="noStrike" dirty="0">
                          <a:effectLst/>
                          <a:latin typeface="Times New Roman" panose="02020603050405020304" pitchFamily="18" charset="0"/>
                          <a:cs typeface="Times New Roman" panose="02020603050405020304" pitchFamily="18" charset="0"/>
                        </a:rPr>
                        <a:t> </a:t>
                      </a:r>
                      <a:endParaRPr lang="en-US" sz="18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3014578081"/>
                  </a:ext>
                </a:extLst>
              </a:tr>
            </a:tbl>
          </a:graphicData>
        </a:graphic>
      </p:graphicFrame>
    </p:spTree>
    <p:extLst>
      <p:ext uri="{BB962C8B-B14F-4D97-AF65-F5344CB8AC3E}">
        <p14:creationId xmlns:p14="http://schemas.microsoft.com/office/powerpoint/2010/main" val="1248737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Now What?	</a:t>
            </a:r>
          </a:p>
        </p:txBody>
      </p:sp>
      <p:sp>
        <p:nvSpPr>
          <p:cNvPr id="3" name="Content Placeholder 2"/>
          <p:cNvSpPr>
            <a:spLocks noGrp="1"/>
          </p:cNvSpPr>
          <p:nvPr>
            <p:ph idx="1"/>
          </p:nvPr>
        </p:nvSpPr>
        <p:spPr>
          <a:xfrm>
            <a:off x="677333" y="1486820"/>
            <a:ext cx="9806951" cy="5064292"/>
          </a:xfrm>
        </p:spPr>
        <p:txBody>
          <a:bodyPr>
            <a:noAutofit/>
          </a:bodyPr>
          <a:lstStyle/>
          <a:p>
            <a:r>
              <a:rPr lang="en-US" sz="2800" dirty="0"/>
              <a:t>Fill Out the Online Registration Form to Register and Pay for an animal or plant show. You can show 1 animal and 1 non-animal project (Horticulture or Floral)</a:t>
            </a:r>
          </a:p>
          <a:p>
            <a:pPr lvl="1"/>
            <a:r>
              <a:rPr lang="en-US" sz="2400" dirty="0"/>
              <a:t>Must be completed between </a:t>
            </a:r>
            <a:r>
              <a:rPr lang="en-US" sz="2400" b="1" dirty="0">
                <a:solidFill>
                  <a:schemeClr val="accent2"/>
                </a:solidFill>
              </a:rPr>
              <a:t>September 7</a:t>
            </a:r>
            <a:r>
              <a:rPr lang="en-US" sz="2400" b="1" baseline="30000" dirty="0">
                <a:solidFill>
                  <a:schemeClr val="accent2"/>
                </a:solidFill>
              </a:rPr>
              <a:t>th</a:t>
            </a:r>
            <a:r>
              <a:rPr lang="en-US" sz="2400" b="1" dirty="0">
                <a:solidFill>
                  <a:schemeClr val="accent2"/>
                </a:solidFill>
              </a:rPr>
              <a:t>–15</a:t>
            </a:r>
            <a:r>
              <a:rPr lang="en-US" sz="2400" b="1" baseline="30000" dirty="0">
                <a:solidFill>
                  <a:schemeClr val="accent2"/>
                </a:solidFill>
              </a:rPr>
              <a:t>th</a:t>
            </a:r>
            <a:r>
              <a:rPr lang="en-US" sz="2400" b="1" dirty="0">
                <a:solidFill>
                  <a:schemeClr val="accent2"/>
                </a:solidFill>
              </a:rPr>
              <a:t>  </a:t>
            </a:r>
          </a:p>
          <a:p>
            <a:pPr lvl="1"/>
            <a:r>
              <a:rPr lang="en-US" sz="2400" b="1" dirty="0">
                <a:solidFill>
                  <a:schemeClr val="accent2"/>
                </a:solidFill>
              </a:rPr>
              <a:t>If you do not register, you do not show! No exceptions! </a:t>
            </a:r>
          </a:p>
          <a:p>
            <a:pPr lvl="1"/>
            <a:r>
              <a:rPr lang="en-US" sz="2800" dirty="0"/>
              <a:t>Takes Discover, MasterCard, Visa, debit, or e-check</a:t>
            </a:r>
            <a:endParaRPr lang="en-US" sz="2800" b="1" u="sng" dirty="0"/>
          </a:p>
          <a:p>
            <a:r>
              <a:rPr lang="en-US" sz="2800" dirty="0"/>
              <a:t>W-9 Form will be a part of the registration process</a:t>
            </a:r>
            <a:r>
              <a:rPr lang="en-US" sz="2400" dirty="0">
                <a:solidFill>
                  <a:srgbClr val="C00000"/>
                </a:solidFill>
              </a:rPr>
              <a:t> </a:t>
            </a:r>
          </a:p>
          <a:p>
            <a:endParaRPr lang="en-US" sz="1600" b="1" u="sng" dirty="0">
              <a:solidFill>
                <a:srgbClr val="C00000"/>
              </a:solidFill>
            </a:endParaRPr>
          </a:p>
          <a:p>
            <a:pPr marL="0" indent="0">
              <a:buNone/>
            </a:pPr>
            <a:r>
              <a:rPr lang="en-US" sz="3200" b="1" u="sng" dirty="0">
                <a:solidFill>
                  <a:schemeClr val="accent2"/>
                </a:solidFill>
              </a:rPr>
              <a:t>If you do not pay by September 15</a:t>
            </a:r>
            <a:r>
              <a:rPr lang="en-US" sz="3200" b="1" u="sng" baseline="30000" dirty="0">
                <a:solidFill>
                  <a:schemeClr val="accent2"/>
                </a:solidFill>
              </a:rPr>
              <a:t>th</a:t>
            </a:r>
            <a:r>
              <a:rPr lang="en-US" sz="3200" b="1" u="sng" dirty="0">
                <a:solidFill>
                  <a:schemeClr val="accent2"/>
                </a:solidFill>
              </a:rPr>
              <a:t> at 11:30pm, you will not show!</a:t>
            </a:r>
          </a:p>
        </p:txBody>
      </p:sp>
    </p:spTree>
    <p:extLst>
      <p:ext uri="{BB962C8B-B14F-4D97-AF65-F5344CB8AC3E}">
        <p14:creationId xmlns:p14="http://schemas.microsoft.com/office/powerpoint/2010/main" val="634736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84C8-3673-A27E-30A5-80A343A99FCF}"/>
              </a:ext>
            </a:extLst>
          </p:cNvPr>
          <p:cNvSpPr>
            <a:spLocks noGrp="1"/>
          </p:cNvSpPr>
          <p:nvPr>
            <p:ph type="title"/>
          </p:nvPr>
        </p:nvSpPr>
        <p:spPr/>
        <p:txBody>
          <a:bodyPr>
            <a:normAutofit/>
          </a:bodyPr>
          <a:lstStyle/>
          <a:p>
            <a:r>
              <a:rPr lang="en-US" sz="4000" dirty="0"/>
              <a:t>Number Draw </a:t>
            </a:r>
          </a:p>
        </p:txBody>
      </p:sp>
      <p:sp>
        <p:nvSpPr>
          <p:cNvPr id="3" name="Content Placeholder 2">
            <a:extLst>
              <a:ext uri="{FF2B5EF4-FFF2-40B4-BE49-F238E27FC236}">
                <a16:creationId xmlns:a16="http://schemas.microsoft.com/office/drawing/2014/main" id="{D531370A-D661-8E43-B962-1688694F9BC6}"/>
              </a:ext>
            </a:extLst>
          </p:cNvPr>
          <p:cNvSpPr>
            <a:spLocks noGrp="1"/>
          </p:cNvSpPr>
          <p:nvPr>
            <p:ph idx="1"/>
          </p:nvPr>
        </p:nvSpPr>
        <p:spPr>
          <a:xfrm>
            <a:off x="677334" y="1267326"/>
            <a:ext cx="8596668" cy="5590674"/>
          </a:xfrm>
        </p:spPr>
        <p:txBody>
          <a:bodyPr>
            <a:normAutofit lnSpcReduction="10000"/>
          </a:bodyPr>
          <a:lstStyle/>
          <a:p>
            <a:r>
              <a:rPr lang="en-US" sz="3200" dirty="0"/>
              <a:t>10/6/2023</a:t>
            </a:r>
          </a:p>
          <a:p>
            <a:r>
              <a:rPr lang="en-US" sz="3200" dirty="0"/>
              <a:t>3:00PM-4:00PM</a:t>
            </a:r>
          </a:p>
          <a:p>
            <a:r>
              <a:rPr lang="en-US" sz="3200" dirty="0"/>
              <a:t>Show Arena at the Ag </a:t>
            </a:r>
            <a:r>
              <a:rPr lang="en-US" sz="3200"/>
              <a:t>Science Center </a:t>
            </a:r>
            <a:endParaRPr lang="en-US" sz="3200" dirty="0"/>
          </a:p>
          <a:p>
            <a:r>
              <a:rPr lang="en-US" sz="3200" dirty="0"/>
              <a:t>Exhibitors will draw their number for selection. </a:t>
            </a:r>
          </a:p>
          <a:p>
            <a:r>
              <a:rPr lang="en-US" sz="3200" dirty="0"/>
              <a:t>Exhibitors arriving after 4:00 PM will draw their number ten (10) minutes before their school starts their scheduled preview time. </a:t>
            </a:r>
          </a:p>
          <a:p>
            <a:r>
              <a:rPr lang="en-US" sz="3200" dirty="0"/>
              <a:t>If a student cannot make the drawing of numbers, the AST will draw for the student.</a:t>
            </a:r>
          </a:p>
        </p:txBody>
      </p:sp>
    </p:spTree>
    <p:extLst>
      <p:ext uri="{BB962C8B-B14F-4D97-AF65-F5344CB8AC3E}">
        <p14:creationId xmlns:p14="http://schemas.microsoft.com/office/powerpoint/2010/main" val="123500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F9E33-1012-A163-FEC0-20059C7218C0}"/>
              </a:ext>
            </a:extLst>
          </p:cNvPr>
          <p:cNvSpPr>
            <a:spLocks noGrp="1"/>
          </p:cNvSpPr>
          <p:nvPr>
            <p:ph type="title"/>
          </p:nvPr>
        </p:nvSpPr>
        <p:spPr>
          <a:xfrm>
            <a:off x="677334" y="609600"/>
            <a:ext cx="8596668" cy="802105"/>
          </a:xfrm>
        </p:spPr>
        <p:txBody>
          <a:bodyPr>
            <a:normAutofit/>
          </a:bodyPr>
          <a:lstStyle/>
          <a:p>
            <a:r>
              <a:rPr lang="en-US" sz="4400" dirty="0"/>
              <a:t>Animal Preview </a:t>
            </a:r>
          </a:p>
        </p:txBody>
      </p:sp>
      <p:sp>
        <p:nvSpPr>
          <p:cNvPr id="3" name="Content Placeholder 2">
            <a:extLst>
              <a:ext uri="{FF2B5EF4-FFF2-40B4-BE49-F238E27FC236}">
                <a16:creationId xmlns:a16="http://schemas.microsoft.com/office/drawing/2014/main" id="{CA6DFDE7-4BB0-C709-5720-B74AF1F3E76A}"/>
              </a:ext>
            </a:extLst>
          </p:cNvPr>
          <p:cNvSpPr>
            <a:spLocks noGrp="1"/>
          </p:cNvSpPr>
          <p:nvPr>
            <p:ph idx="1"/>
          </p:nvPr>
        </p:nvSpPr>
        <p:spPr>
          <a:xfrm>
            <a:off x="677334" y="1411705"/>
            <a:ext cx="8596668" cy="5446295"/>
          </a:xfrm>
        </p:spPr>
        <p:txBody>
          <a:bodyPr>
            <a:normAutofit/>
          </a:bodyPr>
          <a:lstStyle/>
          <a:p>
            <a:r>
              <a:rPr lang="en-US" sz="4000" dirty="0"/>
              <a:t>L.D. Robinson Pavilion</a:t>
            </a:r>
          </a:p>
          <a:p>
            <a:r>
              <a:rPr lang="en-US" sz="4000" dirty="0"/>
              <a:t>Seven Lakes FFA Preview Time:</a:t>
            </a:r>
          </a:p>
          <a:p>
            <a:pPr lvl="1"/>
            <a:r>
              <a:rPr lang="en-US" sz="3600" dirty="0"/>
              <a:t>6:00 PM - 6:30 PM</a:t>
            </a:r>
          </a:p>
          <a:p>
            <a:r>
              <a:rPr lang="en-US" sz="3800" b="1" i="1" u="sng" dirty="0">
                <a:solidFill>
                  <a:srgbClr val="00B050"/>
                </a:solidFill>
              </a:rPr>
              <a:t>Student and 1 Parent can Preview</a:t>
            </a:r>
          </a:p>
          <a:p>
            <a:pPr lvl="1"/>
            <a:r>
              <a:rPr lang="en-US" sz="3600" dirty="0"/>
              <a:t>No siblings, no fitters, no coaches </a:t>
            </a:r>
          </a:p>
          <a:p>
            <a:r>
              <a:rPr lang="en-US" sz="3800" dirty="0"/>
              <a:t>Bring Pen and Paper to make list </a:t>
            </a:r>
          </a:p>
        </p:txBody>
      </p:sp>
    </p:spTree>
    <p:extLst>
      <p:ext uri="{BB962C8B-B14F-4D97-AF65-F5344CB8AC3E}">
        <p14:creationId xmlns:p14="http://schemas.microsoft.com/office/powerpoint/2010/main" val="2744248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What is the Katy ISD Livestock Show?</a:t>
            </a:r>
          </a:p>
        </p:txBody>
      </p:sp>
      <p:sp>
        <p:nvSpPr>
          <p:cNvPr id="3" name="Content Placeholder 2"/>
          <p:cNvSpPr>
            <a:spLocks noGrp="1"/>
          </p:cNvSpPr>
          <p:nvPr>
            <p:ph idx="1"/>
          </p:nvPr>
        </p:nvSpPr>
        <p:spPr/>
        <p:txBody>
          <a:bodyPr>
            <a:normAutofit/>
          </a:bodyPr>
          <a:lstStyle/>
          <a:p>
            <a:r>
              <a:rPr lang="en-US" sz="4800" dirty="0"/>
              <a:t>Opportunity for FFA members to purchase, raise, show and then sell a livestock project.</a:t>
            </a:r>
          </a:p>
        </p:txBody>
      </p:sp>
      <p:pic>
        <p:nvPicPr>
          <p:cNvPr id="4" name="Picture 3" descr="National &lt;strong&gt;FFA&lt;/strong&gt; Organization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0874" y="3669430"/>
            <a:ext cx="2355503" cy="2997377"/>
          </a:xfrm>
          <a:prstGeom prst="rect">
            <a:avLst/>
          </a:prstGeom>
        </p:spPr>
      </p:pic>
    </p:spTree>
    <p:extLst>
      <p:ext uri="{BB962C8B-B14F-4D97-AF65-F5344CB8AC3E}">
        <p14:creationId xmlns:p14="http://schemas.microsoft.com/office/powerpoint/2010/main" val="4155383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F83D-8290-EEB4-6A17-AE8C84BF8134}"/>
              </a:ext>
            </a:extLst>
          </p:cNvPr>
          <p:cNvSpPr>
            <a:spLocks noGrp="1"/>
          </p:cNvSpPr>
          <p:nvPr>
            <p:ph type="title"/>
          </p:nvPr>
        </p:nvSpPr>
        <p:spPr/>
        <p:txBody>
          <a:bodyPr>
            <a:normAutofit/>
          </a:bodyPr>
          <a:lstStyle/>
          <a:p>
            <a:r>
              <a:rPr lang="en-US" sz="4000" dirty="0"/>
              <a:t>Animal Selection </a:t>
            </a:r>
          </a:p>
        </p:txBody>
      </p:sp>
      <p:sp>
        <p:nvSpPr>
          <p:cNvPr id="3" name="Content Placeholder 2">
            <a:extLst>
              <a:ext uri="{FF2B5EF4-FFF2-40B4-BE49-F238E27FC236}">
                <a16:creationId xmlns:a16="http://schemas.microsoft.com/office/drawing/2014/main" id="{293FF1EE-38B8-A2FB-25F6-18890B7862C1}"/>
              </a:ext>
            </a:extLst>
          </p:cNvPr>
          <p:cNvSpPr>
            <a:spLocks noGrp="1"/>
          </p:cNvSpPr>
          <p:nvPr>
            <p:ph idx="1"/>
          </p:nvPr>
        </p:nvSpPr>
        <p:spPr>
          <a:xfrm>
            <a:off x="677334" y="1347537"/>
            <a:ext cx="8596668" cy="4693825"/>
          </a:xfrm>
        </p:spPr>
        <p:txBody>
          <a:bodyPr>
            <a:normAutofit/>
          </a:bodyPr>
          <a:lstStyle/>
          <a:p>
            <a:r>
              <a:rPr lang="en-US" sz="4000" dirty="0"/>
              <a:t>October 7, 2023</a:t>
            </a:r>
          </a:p>
          <a:p>
            <a:pPr lvl="1"/>
            <a:r>
              <a:rPr lang="en-US" sz="3600" dirty="0"/>
              <a:t>Barns Open to Exhibitors at 7:00AM</a:t>
            </a:r>
          </a:p>
          <a:p>
            <a:pPr lvl="2"/>
            <a:r>
              <a:rPr lang="en-US" sz="4000" dirty="0"/>
              <a:t>Hogs – 7:30 AM</a:t>
            </a:r>
          </a:p>
          <a:p>
            <a:pPr lvl="2"/>
            <a:r>
              <a:rPr lang="en-US" sz="4000" dirty="0"/>
              <a:t>Goats – 11:00 AM </a:t>
            </a:r>
          </a:p>
          <a:p>
            <a:pPr lvl="2"/>
            <a:r>
              <a:rPr lang="en-US" sz="4000" dirty="0"/>
              <a:t>Lambs – 1:00 PM</a:t>
            </a:r>
          </a:p>
        </p:txBody>
      </p:sp>
    </p:spTree>
    <p:extLst>
      <p:ext uri="{BB962C8B-B14F-4D97-AF65-F5344CB8AC3E}">
        <p14:creationId xmlns:p14="http://schemas.microsoft.com/office/powerpoint/2010/main" val="3996468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EDA5D-CE6B-3DC8-388E-C5933FB054FC}"/>
              </a:ext>
            </a:extLst>
          </p:cNvPr>
          <p:cNvSpPr>
            <a:spLocks noGrp="1"/>
          </p:cNvSpPr>
          <p:nvPr>
            <p:ph type="title"/>
          </p:nvPr>
        </p:nvSpPr>
        <p:spPr/>
        <p:txBody>
          <a:bodyPr>
            <a:normAutofit fontScale="90000"/>
          </a:bodyPr>
          <a:lstStyle/>
          <a:p>
            <a:pPr algn="ctr"/>
            <a:r>
              <a:rPr lang="en-US" sz="4400" dirty="0"/>
              <a:t>2024 Katy ISD FFA Livestock Show Schedule </a:t>
            </a:r>
          </a:p>
        </p:txBody>
      </p:sp>
      <p:sp>
        <p:nvSpPr>
          <p:cNvPr id="3" name="Content Placeholder 2">
            <a:extLst>
              <a:ext uri="{FF2B5EF4-FFF2-40B4-BE49-F238E27FC236}">
                <a16:creationId xmlns:a16="http://schemas.microsoft.com/office/drawing/2014/main" id="{5FB3D422-2EB6-F894-7F9C-90F82871E1C8}"/>
              </a:ext>
            </a:extLst>
          </p:cNvPr>
          <p:cNvSpPr>
            <a:spLocks noGrp="1"/>
          </p:cNvSpPr>
          <p:nvPr>
            <p:ph idx="1"/>
          </p:nvPr>
        </p:nvSpPr>
        <p:spPr>
          <a:xfrm>
            <a:off x="1" y="2160589"/>
            <a:ext cx="10186736" cy="4528969"/>
          </a:xfrm>
        </p:spPr>
        <p:txBody>
          <a:bodyPr>
            <a:normAutofit/>
          </a:bodyPr>
          <a:lstStyle/>
          <a:p>
            <a:r>
              <a:rPr lang="en-US" sz="3200" b="1" dirty="0"/>
              <a:t>Tuesday 2/13/2024</a:t>
            </a:r>
          </a:p>
          <a:p>
            <a:pPr lvl="1"/>
            <a:r>
              <a:rPr lang="en-US" sz="2800" b="1" dirty="0"/>
              <a:t>9:00 AM 					- Best Buddies Grand Drive </a:t>
            </a:r>
          </a:p>
          <a:p>
            <a:pPr lvl="1"/>
            <a:r>
              <a:rPr lang="en-US" sz="2800" b="1" dirty="0"/>
              <a:t>10:00 AM 				– Special Rodeo </a:t>
            </a:r>
          </a:p>
          <a:p>
            <a:pPr lvl="1"/>
            <a:r>
              <a:rPr lang="en-US" sz="2800" b="1" dirty="0"/>
              <a:t>3:30 PM 					</a:t>
            </a:r>
            <a:r>
              <a:rPr lang="en-US" sz="2400" b="1" dirty="0"/>
              <a:t>– All Lamb, Goat, Swine must be in place </a:t>
            </a:r>
          </a:p>
          <a:p>
            <a:pPr lvl="1"/>
            <a:r>
              <a:rPr lang="en-US" sz="2800" b="1" dirty="0"/>
              <a:t>4:00 PM - 5:30PM		- Swine Weigh-in </a:t>
            </a:r>
          </a:p>
          <a:p>
            <a:pPr lvl="1"/>
            <a:r>
              <a:rPr lang="en-US" sz="2800" b="1" dirty="0"/>
              <a:t>6:00 PM 					- Broiler Show </a:t>
            </a:r>
          </a:p>
          <a:p>
            <a:pPr lvl="1"/>
            <a:r>
              <a:rPr lang="en-US" sz="2800" b="1" dirty="0"/>
              <a:t>8:00 PM					- Barn Closes </a:t>
            </a:r>
          </a:p>
        </p:txBody>
      </p:sp>
    </p:spTree>
    <p:extLst>
      <p:ext uri="{BB962C8B-B14F-4D97-AF65-F5344CB8AC3E}">
        <p14:creationId xmlns:p14="http://schemas.microsoft.com/office/powerpoint/2010/main" val="3467810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F947-4D36-2FE3-4D36-26C646054761}"/>
              </a:ext>
            </a:extLst>
          </p:cNvPr>
          <p:cNvSpPr>
            <a:spLocks noGrp="1"/>
          </p:cNvSpPr>
          <p:nvPr>
            <p:ph type="title"/>
          </p:nvPr>
        </p:nvSpPr>
        <p:spPr/>
        <p:txBody>
          <a:bodyPr>
            <a:normAutofit fontScale="90000"/>
          </a:bodyPr>
          <a:lstStyle/>
          <a:p>
            <a:pPr algn="ctr"/>
            <a:r>
              <a:rPr lang="en-US" sz="4400" dirty="0"/>
              <a:t>2024 Katy ISD FFA Livestock Show Schedule </a:t>
            </a:r>
          </a:p>
        </p:txBody>
      </p:sp>
      <p:sp>
        <p:nvSpPr>
          <p:cNvPr id="3" name="Content Placeholder 2">
            <a:extLst>
              <a:ext uri="{FF2B5EF4-FFF2-40B4-BE49-F238E27FC236}">
                <a16:creationId xmlns:a16="http://schemas.microsoft.com/office/drawing/2014/main" id="{4F0086F2-0DCE-4383-014B-F54210A397DF}"/>
              </a:ext>
            </a:extLst>
          </p:cNvPr>
          <p:cNvSpPr>
            <a:spLocks noGrp="1"/>
          </p:cNvSpPr>
          <p:nvPr>
            <p:ph idx="1"/>
          </p:nvPr>
        </p:nvSpPr>
        <p:spPr>
          <a:xfrm>
            <a:off x="176463" y="2160589"/>
            <a:ext cx="10347158" cy="4528969"/>
          </a:xfrm>
        </p:spPr>
        <p:txBody>
          <a:bodyPr>
            <a:normAutofit fontScale="92500" lnSpcReduction="10000"/>
          </a:bodyPr>
          <a:lstStyle/>
          <a:p>
            <a:r>
              <a:rPr lang="en-US" sz="3200" b="1" dirty="0"/>
              <a:t>Wednesday 2/14/2024</a:t>
            </a:r>
          </a:p>
          <a:p>
            <a:pPr lvl="1"/>
            <a:r>
              <a:rPr lang="en-US" sz="2800" b="1" dirty="0"/>
              <a:t>8:00 AM 					- Broiler Barn Sale Opens</a:t>
            </a:r>
          </a:p>
          <a:p>
            <a:pPr lvl="1"/>
            <a:r>
              <a:rPr lang="en-US" sz="2800" b="1" dirty="0"/>
              <a:t>8:00 AM					- Horticulture books/logs turned in </a:t>
            </a:r>
          </a:p>
          <a:p>
            <a:pPr lvl="1"/>
            <a:r>
              <a:rPr lang="en-US" sz="2800" b="1" dirty="0"/>
              <a:t>8:00 AM – 12:00 PM	– Art Show Set Up </a:t>
            </a:r>
          </a:p>
          <a:p>
            <a:pPr lvl="1"/>
            <a:r>
              <a:rPr lang="en-US" sz="2800" b="1" dirty="0"/>
              <a:t>9:00 AM					– Floral Contest </a:t>
            </a:r>
          </a:p>
          <a:p>
            <a:pPr lvl="1"/>
            <a:r>
              <a:rPr lang="en-US" sz="2800" b="1" dirty="0"/>
              <a:t>10:00 AM					- Horticulture Show </a:t>
            </a:r>
          </a:p>
          <a:p>
            <a:pPr lvl="1"/>
            <a:r>
              <a:rPr lang="en-US" sz="2800" b="1" dirty="0"/>
              <a:t>1:00 PM					- Art Show </a:t>
            </a:r>
          </a:p>
          <a:p>
            <a:pPr lvl="1"/>
            <a:r>
              <a:rPr lang="en-US" sz="2800" b="1" dirty="0"/>
              <a:t>2:00 PM					- Rabbit Show </a:t>
            </a:r>
          </a:p>
          <a:p>
            <a:pPr lvl="1"/>
            <a:r>
              <a:rPr lang="en-US" sz="2800" b="1" dirty="0"/>
              <a:t>4:00 PM – 5:30 PM	- Goat and Lamb Weigh-In </a:t>
            </a:r>
          </a:p>
          <a:p>
            <a:endParaRPr lang="en-US" dirty="0"/>
          </a:p>
        </p:txBody>
      </p:sp>
    </p:spTree>
    <p:extLst>
      <p:ext uri="{BB962C8B-B14F-4D97-AF65-F5344CB8AC3E}">
        <p14:creationId xmlns:p14="http://schemas.microsoft.com/office/powerpoint/2010/main" val="1787418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411F9-E5F8-6BCA-E619-5BF36A32DEDE}"/>
              </a:ext>
            </a:extLst>
          </p:cNvPr>
          <p:cNvSpPr>
            <a:spLocks noGrp="1"/>
          </p:cNvSpPr>
          <p:nvPr>
            <p:ph type="title"/>
          </p:nvPr>
        </p:nvSpPr>
        <p:spPr/>
        <p:txBody>
          <a:bodyPr>
            <a:normAutofit/>
          </a:bodyPr>
          <a:lstStyle/>
          <a:p>
            <a:pPr algn="ctr"/>
            <a:r>
              <a:rPr lang="en-US" sz="4000" dirty="0"/>
              <a:t>2024 Katy ISD FFA Livestock Show Schedule </a:t>
            </a:r>
          </a:p>
        </p:txBody>
      </p:sp>
      <p:sp>
        <p:nvSpPr>
          <p:cNvPr id="3" name="Content Placeholder 2">
            <a:extLst>
              <a:ext uri="{FF2B5EF4-FFF2-40B4-BE49-F238E27FC236}">
                <a16:creationId xmlns:a16="http://schemas.microsoft.com/office/drawing/2014/main" id="{DD1B32CE-A9CA-73EF-53DE-FD001673C157}"/>
              </a:ext>
            </a:extLst>
          </p:cNvPr>
          <p:cNvSpPr>
            <a:spLocks noGrp="1"/>
          </p:cNvSpPr>
          <p:nvPr>
            <p:ph idx="1"/>
          </p:nvPr>
        </p:nvSpPr>
        <p:spPr>
          <a:xfrm>
            <a:off x="677334" y="2160589"/>
            <a:ext cx="8596668" cy="4528969"/>
          </a:xfrm>
        </p:spPr>
        <p:txBody>
          <a:bodyPr>
            <a:normAutofit fontScale="92500" lnSpcReduction="10000"/>
          </a:bodyPr>
          <a:lstStyle/>
          <a:p>
            <a:r>
              <a:rPr lang="en-US" sz="3200" b="1" dirty="0"/>
              <a:t>Thursday 2/15/2024</a:t>
            </a:r>
          </a:p>
          <a:p>
            <a:pPr lvl="1"/>
            <a:r>
              <a:rPr lang="en-US" sz="2800" b="1" dirty="0"/>
              <a:t>8:00 AM 		- Rabbit Barn Sale Opens </a:t>
            </a:r>
          </a:p>
          <a:p>
            <a:pPr lvl="1"/>
            <a:r>
              <a:rPr lang="en-US" sz="2800" b="1" dirty="0"/>
              <a:t>8:00 AM		– Swine Show </a:t>
            </a:r>
          </a:p>
          <a:p>
            <a:pPr lvl="1"/>
            <a:r>
              <a:rPr lang="en-US" sz="2800" b="1" dirty="0"/>
              <a:t>1:00 PM		– Steer Show </a:t>
            </a:r>
          </a:p>
          <a:p>
            <a:pPr lvl="1"/>
            <a:r>
              <a:rPr lang="en-US" sz="2800" b="1" dirty="0"/>
              <a:t>2:00 PM		- Ag Mechanics Show </a:t>
            </a:r>
          </a:p>
          <a:p>
            <a:pPr lvl="1"/>
            <a:r>
              <a:rPr lang="en-US" sz="2800" b="1" dirty="0"/>
              <a:t>4:00 PM		- Swine Barn Sale Opens </a:t>
            </a:r>
          </a:p>
          <a:p>
            <a:pPr lvl="1"/>
            <a:r>
              <a:rPr lang="en-US" sz="2800" b="1" dirty="0"/>
              <a:t>5:00 PM		- Art Show Awards </a:t>
            </a:r>
          </a:p>
          <a:p>
            <a:pPr lvl="1"/>
            <a:r>
              <a:rPr lang="en-US" sz="2800" b="1" dirty="0"/>
              <a:t>7:00 PM		- Rodeo Performance </a:t>
            </a:r>
          </a:p>
          <a:p>
            <a:pPr lvl="1"/>
            <a:r>
              <a:rPr lang="en-US" sz="2800" b="1" dirty="0"/>
              <a:t>8:00 PM		- Barn Closes </a:t>
            </a:r>
            <a:endParaRPr lang="en-US" sz="1800" dirty="0"/>
          </a:p>
        </p:txBody>
      </p:sp>
    </p:spTree>
    <p:extLst>
      <p:ext uri="{BB962C8B-B14F-4D97-AF65-F5344CB8AC3E}">
        <p14:creationId xmlns:p14="http://schemas.microsoft.com/office/powerpoint/2010/main" val="2718217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10F9-0AA4-AED3-E165-BD32D9DB28D0}"/>
              </a:ext>
            </a:extLst>
          </p:cNvPr>
          <p:cNvSpPr>
            <a:spLocks noGrp="1"/>
          </p:cNvSpPr>
          <p:nvPr>
            <p:ph type="title"/>
          </p:nvPr>
        </p:nvSpPr>
        <p:spPr/>
        <p:txBody>
          <a:bodyPr>
            <a:normAutofit/>
          </a:bodyPr>
          <a:lstStyle/>
          <a:p>
            <a:pPr algn="ctr"/>
            <a:r>
              <a:rPr lang="en-US" sz="4000" dirty="0"/>
              <a:t>2024 Katy ISD FFA Livestock Show Schedule </a:t>
            </a:r>
          </a:p>
        </p:txBody>
      </p:sp>
      <p:sp>
        <p:nvSpPr>
          <p:cNvPr id="3" name="Content Placeholder 2">
            <a:extLst>
              <a:ext uri="{FF2B5EF4-FFF2-40B4-BE49-F238E27FC236}">
                <a16:creationId xmlns:a16="http://schemas.microsoft.com/office/drawing/2014/main" id="{3561D1B9-FD3E-8C21-7CB8-7B30E3D8F8D3}"/>
              </a:ext>
            </a:extLst>
          </p:cNvPr>
          <p:cNvSpPr>
            <a:spLocks noGrp="1"/>
          </p:cNvSpPr>
          <p:nvPr>
            <p:ph idx="1"/>
          </p:nvPr>
        </p:nvSpPr>
        <p:spPr>
          <a:xfrm>
            <a:off x="677334" y="1780674"/>
            <a:ext cx="8596668" cy="5077326"/>
          </a:xfrm>
        </p:spPr>
        <p:txBody>
          <a:bodyPr>
            <a:normAutofit fontScale="92500" lnSpcReduction="20000"/>
          </a:bodyPr>
          <a:lstStyle/>
          <a:p>
            <a:r>
              <a:rPr lang="en-US" sz="3500" b="1" dirty="0"/>
              <a:t>Friday 2/16/2024</a:t>
            </a:r>
          </a:p>
          <a:p>
            <a:pPr lvl="1"/>
            <a:r>
              <a:rPr lang="en-US" sz="3000" b="1" dirty="0"/>
              <a:t>8:00 AM 		- Steer Barn Sale Opens </a:t>
            </a:r>
          </a:p>
          <a:p>
            <a:pPr lvl="1"/>
            <a:r>
              <a:rPr lang="en-US" sz="3000" b="1" dirty="0"/>
              <a:t>8:00 AM		– Goat Show </a:t>
            </a:r>
          </a:p>
          <a:p>
            <a:pPr lvl="1"/>
            <a:r>
              <a:rPr lang="en-US" sz="3000" b="1" dirty="0"/>
              <a:t>10:00 AM		– Lamb Show </a:t>
            </a:r>
          </a:p>
          <a:p>
            <a:pPr lvl="2"/>
            <a:r>
              <a:rPr lang="en-US" sz="2800" b="1" dirty="0"/>
              <a:t>Goat/Lamb Barn Sale Opens 1 Hour after each show respectively </a:t>
            </a:r>
          </a:p>
          <a:p>
            <a:pPr lvl="1"/>
            <a:r>
              <a:rPr lang="en-US" sz="3000" b="1" dirty="0"/>
              <a:t>1:00 PM		- Auction Sales Meeting 			</a:t>
            </a:r>
          </a:p>
          <a:p>
            <a:pPr marL="457200" lvl="1" indent="0">
              <a:buNone/>
            </a:pPr>
            <a:r>
              <a:rPr lang="en-US" sz="3000" b="1" dirty="0"/>
              <a:t>					(Mandatory for ALL AUCTION 											PARTICIPANTS)</a:t>
            </a:r>
          </a:p>
          <a:p>
            <a:pPr lvl="1"/>
            <a:r>
              <a:rPr lang="en-US" sz="3000" b="1" dirty="0"/>
              <a:t>7:00 PM		- Rodeo Performance </a:t>
            </a:r>
          </a:p>
          <a:p>
            <a:pPr lvl="1"/>
            <a:r>
              <a:rPr lang="en-US" sz="3000" b="1" dirty="0"/>
              <a:t>8:00 PM		- Barn Closes </a:t>
            </a:r>
            <a:endParaRPr lang="en-US" sz="1900" dirty="0"/>
          </a:p>
          <a:p>
            <a:endParaRPr lang="en-US" dirty="0"/>
          </a:p>
        </p:txBody>
      </p:sp>
    </p:spTree>
    <p:extLst>
      <p:ext uri="{BB962C8B-B14F-4D97-AF65-F5344CB8AC3E}">
        <p14:creationId xmlns:p14="http://schemas.microsoft.com/office/powerpoint/2010/main" val="2180814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86BE1-A148-EC20-A66D-EE2FDE13536D}"/>
              </a:ext>
            </a:extLst>
          </p:cNvPr>
          <p:cNvSpPr>
            <a:spLocks noGrp="1"/>
          </p:cNvSpPr>
          <p:nvPr>
            <p:ph type="title"/>
          </p:nvPr>
        </p:nvSpPr>
        <p:spPr/>
        <p:txBody>
          <a:bodyPr>
            <a:normAutofit/>
          </a:bodyPr>
          <a:lstStyle/>
          <a:p>
            <a:pPr algn="ctr"/>
            <a:r>
              <a:rPr lang="en-US" sz="4000" dirty="0"/>
              <a:t>2024 Katy ISD FFA Livestock Show Schedule </a:t>
            </a:r>
          </a:p>
        </p:txBody>
      </p:sp>
      <p:sp>
        <p:nvSpPr>
          <p:cNvPr id="3" name="Content Placeholder 2">
            <a:extLst>
              <a:ext uri="{FF2B5EF4-FFF2-40B4-BE49-F238E27FC236}">
                <a16:creationId xmlns:a16="http://schemas.microsoft.com/office/drawing/2014/main" id="{99073D58-11F9-8BC1-3206-655E4BD4924B}"/>
              </a:ext>
            </a:extLst>
          </p:cNvPr>
          <p:cNvSpPr>
            <a:spLocks noGrp="1"/>
          </p:cNvSpPr>
          <p:nvPr>
            <p:ph idx="1"/>
          </p:nvPr>
        </p:nvSpPr>
        <p:spPr>
          <a:xfrm>
            <a:off x="272716" y="2160589"/>
            <a:ext cx="9480884" cy="4528969"/>
          </a:xfrm>
        </p:spPr>
        <p:txBody>
          <a:bodyPr>
            <a:normAutofit/>
          </a:bodyPr>
          <a:lstStyle/>
          <a:p>
            <a:r>
              <a:rPr lang="en-US" sz="3200" b="1" dirty="0"/>
              <a:t>Saturday 2/17/2024</a:t>
            </a:r>
          </a:p>
          <a:p>
            <a:pPr lvl="1"/>
            <a:r>
              <a:rPr lang="en-US" sz="2800" b="1" dirty="0"/>
              <a:t>7:00 AM 		- Greenhand Ceremony </a:t>
            </a:r>
          </a:p>
          <a:p>
            <a:pPr lvl="1"/>
            <a:r>
              <a:rPr lang="en-US" sz="2800" b="1" dirty="0"/>
              <a:t>9:30 AM 		- Parade </a:t>
            </a:r>
          </a:p>
          <a:p>
            <a:pPr lvl="1"/>
            <a:r>
              <a:rPr lang="en-US" sz="2800" b="1" dirty="0"/>
              <a:t>11:00 AM 	- Buyers’ Luncheon (Invite Only) </a:t>
            </a:r>
          </a:p>
          <a:p>
            <a:pPr lvl="1"/>
            <a:r>
              <a:rPr lang="en-US" sz="2800" b="1" dirty="0"/>
              <a:t>1:00 PM		- Auction </a:t>
            </a:r>
          </a:p>
          <a:p>
            <a:pPr lvl="2"/>
            <a:r>
              <a:rPr lang="en-US" sz="2600" b="1" dirty="0"/>
              <a:t>Barn Sales/Add-Ons Close 1 hour after the Auction</a:t>
            </a:r>
          </a:p>
          <a:p>
            <a:pPr lvl="1"/>
            <a:r>
              <a:rPr lang="en-US" sz="2800" b="1" dirty="0"/>
              <a:t>7:00 PM		- Rodeo Performance </a:t>
            </a:r>
          </a:p>
          <a:p>
            <a:endParaRPr lang="en-US" dirty="0"/>
          </a:p>
        </p:txBody>
      </p:sp>
    </p:spTree>
    <p:extLst>
      <p:ext uri="{BB962C8B-B14F-4D97-AF65-F5344CB8AC3E}">
        <p14:creationId xmlns:p14="http://schemas.microsoft.com/office/powerpoint/2010/main" val="3875473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a:t>Join Seven Lakes </a:t>
            </a:r>
            <a:r>
              <a:rPr lang="en-US" sz="6000" u="sng" dirty="0">
                <a:solidFill>
                  <a:schemeClr val="accent2"/>
                </a:solidFill>
              </a:rPr>
              <a:t>FFA</a:t>
            </a:r>
            <a:r>
              <a:rPr lang="en-US" sz="6000" dirty="0"/>
              <a:t> Remind!</a:t>
            </a:r>
            <a:br>
              <a:rPr lang="en-US" dirty="0"/>
            </a:br>
            <a:endParaRPr lang="en-US" dirty="0"/>
          </a:p>
        </p:txBody>
      </p:sp>
      <p:sp>
        <p:nvSpPr>
          <p:cNvPr id="11" name="Text Placeholder 10"/>
          <p:cNvSpPr>
            <a:spLocks noGrp="1"/>
          </p:cNvSpPr>
          <p:nvPr>
            <p:ph type="body" idx="1"/>
          </p:nvPr>
        </p:nvSpPr>
        <p:spPr>
          <a:xfrm>
            <a:off x="675745" y="2642848"/>
            <a:ext cx="9382655" cy="576262"/>
          </a:xfrm>
        </p:spPr>
        <p:txBody>
          <a:bodyPr/>
          <a:lstStyle/>
          <a:p>
            <a:r>
              <a:rPr lang="en-US" sz="3600" dirty="0">
                <a:solidFill>
                  <a:schemeClr val="accent2"/>
                </a:solidFill>
              </a:rPr>
              <a:t>Important Information is shared this way!</a:t>
            </a:r>
          </a:p>
        </p:txBody>
      </p:sp>
      <p:sp>
        <p:nvSpPr>
          <p:cNvPr id="12" name="Content Placeholder 11"/>
          <p:cNvSpPr>
            <a:spLocks noGrp="1"/>
          </p:cNvSpPr>
          <p:nvPr>
            <p:ph sz="half" idx="2"/>
          </p:nvPr>
        </p:nvSpPr>
        <p:spPr>
          <a:xfrm>
            <a:off x="1806328" y="3429000"/>
            <a:ext cx="6338680" cy="3304117"/>
          </a:xfrm>
        </p:spPr>
        <p:txBody>
          <a:bodyPr>
            <a:normAutofit lnSpcReduction="10000"/>
          </a:bodyPr>
          <a:lstStyle/>
          <a:p>
            <a:r>
              <a:rPr lang="en-US" sz="4800" dirty="0"/>
              <a:t>Text: </a:t>
            </a:r>
          </a:p>
          <a:p>
            <a:pPr marL="0" indent="0" algn="ctr">
              <a:buNone/>
            </a:pPr>
            <a:r>
              <a:rPr lang="en-US" sz="4800" dirty="0"/>
              <a:t>@7lakesFFA </a:t>
            </a:r>
          </a:p>
          <a:p>
            <a:pPr marL="0" indent="0" algn="ctr">
              <a:buNone/>
            </a:pPr>
            <a:r>
              <a:rPr lang="en-US" sz="4800" dirty="0"/>
              <a:t>to </a:t>
            </a:r>
          </a:p>
          <a:p>
            <a:pPr marL="0" indent="0" algn="ctr">
              <a:buNone/>
            </a:pPr>
            <a:r>
              <a:rPr lang="en-US" sz="4800" dirty="0"/>
              <a:t>81010</a:t>
            </a:r>
          </a:p>
        </p:txBody>
      </p:sp>
    </p:spTree>
    <p:extLst>
      <p:ext uri="{BB962C8B-B14F-4D97-AF65-F5344CB8AC3E}">
        <p14:creationId xmlns:p14="http://schemas.microsoft.com/office/powerpoint/2010/main" val="3586356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061026" cy="1320800"/>
          </a:xfrm>
        </p:spPr>
        <p:txBody>
          <a:bodyPr>
            <a:normAutofit fontScale="90000"/>
          </a:bodyPr>
          <a:lstStyle/>
          <a:p>
            <a:r>
              <a:rPr lang="en-US" sz="4400" dirty="0"/>
              <a:t>Join Seven Lakes </a:t>
            </a:r>
            <a:r>
              <a:rPr lang="en-US" sz="4400" u="sng" dirty="0">
                <a:solidFill>
                  <a:schemeClr val="accent2"/>
                </a:solidFill>
              </a:rPr>
              <a:t>Animal Raiser</a:t>
            </a:r>
            <a:r>
              <a:rPr lang="en-US" sz="4400" dirty="0"/>
              <a:t> Remind!</a:t>
            </a:r>
            <a:br>
              <a:rPr lang="en-US" dirty="0"/>
            </a:br>
            <a:r>
              <a:rPr lang="en-US" dirty="0"/>
              <a:t>**This is for ALL animal raisers!**</a:t>
            </a:r>
          </a:p>
        </p:txBody>
      </p:sp>
      <p:sp>
        <p:nvSpPr>
          <p:cNvPr id="6" name="Content Placeholder 5"/>
          <p:cNvSpPr>
            <a:spLocks noGrp="1"/>
          </p:cNvSpPr>
          <p:nvPr>
            <p:ph idx="1"/>
          </p:nvPr>
        </p:nvSpPr>
        <p:spPr>
          <a:xfrm>
            <a:off x="2732656" y="2706992"/>
            <a:ext cx="4950382" cy="3880773"/>
          </a:xfrm>
        </p:spPr>
        <p:txBody>
          <a:bodyPr>
            <a:normAutofit/>
          </a:bodyPr>
          <a:lstStyle/>
          <a:p>
            <a:r>
              <a:rPr lang="en-US" sz="4800" dirty="0"/>
              <a:t>Text:</a:t>
            </a:r>
          </a:p>
          <a:p>
            <a:pPr marL="0" indent="0" algn="ctr">
              <a:buNone/>
            </a:pPr>
            <a:r>
              <a:rPr lang="en-US" sz="4800" dirty="0"/>
              <a:t> @7lakesbarn </a:t>
            </a:r>
          </a:p>
          <a:p>
            <a:pPr marL="0" indent="0" algn="ctr">
              <a:buNone/>
            </a:pPr>
            <a:r>
              <a:rPr lang="en-US" sz="4800" dirty="0"/>
              <a:t>to </a:t>
            </a:r>
          </a:p>
          <a:p>
            <a:pPr marL="0" indent="0" algn="ctr">
              <a:buNone/>
            </a:pPr>
            <a:r>
              <a:rPr lang="en-US" sz="4800" dirty="0"/>
              <a:t>81010</a:t>
            </a:r>
          </a:p>
        </p:txBody>
      </p:sp>
    </p:spTree>
    <p:extLst>
      <p:ext uri="{BB962C8B-B14F-4D97-AF65-F5344CB8AC3E}">
        <p14:creationId xmlns:p14="http://schemas.microsoft.com/office/powerpoint/2010/main" val="498657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Follow us on our website,</a:t>
            </a:r>
            <a:br>
              <a:rPr lang="en-US" sz="4800" dirty="0"/>
            </a:br>
            <a:r>
              <a:rPr lang="en-US" sz="4800" dirty="0"/>
              <a:t>Instagram and Facebook!</a:t>
            </a:r>
          </a:p>
        </p:txBody>
      </p:sp>
      <p:sp>
        <p:nvSpPr>
          <p:cNvPr id="5" name="Content Placeholder 4"/>
          <p:cNvSpPr>
            <a:spLocks noGrp="1"/>
          </p:cNvSpPr>
          <p:nvPr>
            <p:ph sz="half" idx="2"/>
          </p:nvPr>
        </p:nvSpPr>
        <p:spPr>
          <a:xfrm>
            <a:off x="4630868" y="2919578"/>
            <a:ext cx="4184034" cy="3880773"/>
          </a:xfrm>
        </p:spPr>
        <p:txBody>
          <a:bodyPr>
            <a:normAutofit/>
          </a:bodyPr>
          <a:lstStyle/>
          <a:p>
            <a:r>
              <a:rPr lang="en-US" sz="3200" dirty="0"/>
              <a:t>Facebook: </a:t>
            </a:r>
          </a:p>
          <a:p>
            <a:pPr lvl="1"/>
            <a:r>
              <a:rPr lang="en-US" sz="2800" dirty="0"/>
              <a:t>Seven Lakes FFA</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0" b="100000" l="0" r="98800"/>
                    </a14:imgEffect>
                  </a14:imgLayer>
                </a14:imgProps>
              </a:ext>
            </a:extLst>
          </a:blip>
          <a:stretch>
            <a:fillRect/>
          </a:stretch>
        </p:blipFill>
        <p:spPr>
          <a:xfrm>
            <a:off x="788587" y="4100975"/>
            <a:ext cx="2381250" cy="238125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412" b="89412" l="2250" r="98750"/>
                    </a14:imgEffect>
                  </a14:imgLayer>
                </a14:imgProps>
              </a:ext>
            </a:extLst>
          </a:blip>
          <a:stretch>
            <a:fillRect/>
          </a:stretch>
        </p:blipFill>
        <p:spPr>
          <a:xfrm>
            <a:off x="5524572" y="4088406"/>
            <a:ext cx="2552418" cy="2711945"/>
          </a:xfrm>
          <a:prstGeom prst="rect">
            <a:avLst/>
          </a:prstGeom>
        </p:spPr>
      </p:pic>
      <p:sp>
        <p:nvSpPr>
          <p:cNvPr id="3" name="Content Placeholder 2"/>
          <p:cNvSpPr>
            <a:spLocks noGrp="1"/>
          </p:cNvSpPr>
          <p:nvPr>
            <p:ph sz="half" idx="1"/>
          </p:nvPr>
        </p:nvSpPr>
        <p:spPr>
          <a:xfrm>
            <a:off x="576868" y="2848486"/>
            <a:ext cx="4184035" cy="3880772"/>
          </a:xfrm>
        </p:spPr>
        <p:txBody>
          <a:bodyPr/>
          <a:lstStyle/>
          <a:p>
            <a:r>
              <a:rPr lang="en-US" sz="3200" dirty="0"/>
              <a:t>Instagram:</a:t>
            </a:r>
          </a:p>
          <a:p>
            <a:pPr lvl="1"/>
            <a:r>
              <a:rPr lang="en-US" sz="2800" dirty="0"/>
              <a:t>@7lakesffa</a:t>
            </a:r>
          </a:p>
          <a:p>
            <a:endParaRPr lang="en-US" dirty="0"/>
          </a:p>
        </p:txBody>
      </p:sp>
      <p:sp>
        <p:nvSpPr>
          <p:cNvPr id="6" name="TextBox 5">
            <a:extLst>
              <a:ext uri="{FF2B5EF4-FFF2-40B4-BE49-F238E27FC236}">
                <a16:creationId xmlns:a16="http://schemas.microsoft.com/office/drawing/2014/main" id="{17815293-58A9-4AC4-9E44-C0CD7DA3313E}"/>
              </a:ext>
            </a:extLst>
          </p:cNvPr>
          <p:cNvSpPr txBox="1"/>
          <p:nvPr/>
        </p:nvSpPr>
        <p:spPr>
          <a:xfrm>
            <a:off x="788587" y="2256822"/>
            <a:ext cx="5847126" cy="461665"/>
          </a:xfrm>
          <a:prstGeom prst="rect">
            <a:avLst/>
          </a:prstGeom>
          <a:noFill/>
        </p:spPr>
        <p:txBody>
          <a:bodyPr wrap="square" rtlCol="0">
            <a:spAutoFit/>
          </a:bodyPr>
          <a:lstStyle/>
          <a:p>
            <a:r>
              <a:rPr lang="en-US" sz="2400" dirty="0"/>
              <a:t>http://www.sevenlakesffa.ffanow.org</a:t>
            </a:r>
          </a:p>
        </p:txBody>
      </p:sp>
    </p:spTree>
    <p:extLst>
      <p:ext uri="{BB962C8B-B14F-4D97-AF65-F5344CB8AC3E}">
        <p14:creationId xmlns:p14="http://schemas.microsoft.com/office/powerpoint/2010/main" val="3569212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C0E176-1098-9927-8CA4-BB2DC2AE66E1}"/>
              </a:ext>
            </a:extLst>
          </p:cNvPr>
          <p:cNvSpPr>
            <a:spLocks noGrp="1"/>
          </p:cNvSpPr>
          <p:nvPr>
            <p:ph type="ctrTitle"/>
          </p:nvPr>
        </p:nvSpPr>
        <p:spPr/>
        <p:txBody>
          <a:bodyPr/>
          <a:lstStyle/>
          <a:p>
            <a:r>
              <a:rPr lang="en-US" dirty="0"/>
              <a:t>2023-2024 Seven Lakes FFA Greenhand Members </a:t>
            </a:r>
          </a:p>
        </p:txBody>
      </p:sp>
      <p:sp>
        <p:nvSpPr>
          <p:cNvPr id="5" name="Subtitle 4">
            <a:extLst>
              <a:ext uri="{FF2B5EF4-FFF2-40B4-BE49-F238E27FC236}">
                <a16:creationId xmlns:a16="http://schemas.microsoft.com/office/drawing/2014/main" id="{6DFC8486-65D1-5121-B40B-469407A6D1E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39515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D9F23-94AA-D418-E886-CB2F3CE9119F}"/>
              </a:ext>
            </a:extLst>
          </p:cNvPr>
          <p:cNvSpPr>
            <a:spLocks noGrp="1"/>
          </p:cNvSpPr>
          <p:nvPr>
            <p:ph type="title"/>
          </p:nvPr>
        </p:nvSpPr>
        <p:spPr/>
        <p:txBody>
          <a:bodyPr/>
          <a:lstStyle/>
          <a:p>
            <a:r>
              <a:rPr lang="en-US" dirty="0"/>
              <a:t>Katy ISD Exhibitor Handbook 2023-2024</a:t>
            </a:r>
          </a:p>
        </p:txBody>
      </p:sp>
      <p:sp>
        <p:nvSpPr>
          <p:cNvPr id="3" name="Content Placeholder 2">
            <a:extLst>
              <a:ext uri="{FF2B5EF4-FFF2-40B4-BE49-F238E27FC236}">
                <a16:creationId xmlns:a16="http://schemas.microsoft.com/office/drawing/2014/main" id="{1BF51D67-8538-6805-A8A0-EDA72A1B14FF}"/>
              </a:ext>
            </a:extLst>
          </p:cNvPr>
          <p:cNvSpPr>
            <a:spLocks noGrp="1"/>
          </p:cNvSpPr>
          <p:nvPr>
            <p:ph idx="1"/>
          </p:nvPr>
        </p:nvSpPr>
        <p:spPr/>
        <p:txBody>
          <a:bodyPr>
            <a:normAutofit/>
          </a:bodyPr>
          <a:lstStyle/>
          <a:p>
            <a:r>
              <a:rPr lang="en-US" sz="2400" dirty="0">
                <a:hlinkClick r:id="rId2"/>
              </a:rPr>
              <a:t>Livestock Show Exhibitor Handbook.pdf (google.com)</a:t>
            </a:r>
            <a:endParaRPr lang="en-US" sz="2400" dirty="0"/>
          </a:p>
          <a:p>
            <a:r>
              <a:rPr lang="en-US" sz="2400" dirty="0"/>
              <a:t>CTSO Handbook will be emailed via HAC. </a:t>
            </a:r>
          </a:p>
          <a:p>
            <a:r>
              <a:rPr lang="en-US" sz="3200" dirty="0"/>
              <a:t>Student and Parent/Guardian must read and sign an Acknowledgement Form </a:t>
            </a:r>
          </a:p>
          <a:p>
            <a:pPr lvl="1"/>
            <a:r>
              <a:rPr lang="en-US" sz="2800" dirty="0"/>
              <a:t>Forms are due back to an Advisor by 9/15/2023. </a:t>
            </a:r>
          </a:p>
        </p:txBody>
      </p:sp>
    </p:spTree>
    <p:extLst>
      <p:ext uri="{BB962C8B-B14F-4D97-AF65-F5344CB8AC3E}">
        <p14:creationId xmlns:p14="http://schemas.microsoft.com/office/powerpoint/2010/main" val="3250254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DA3A-EF9A-4F0A-C2C0-764D96A62A5F}"/>
              </a:ext>
            </a:extLst>
          </p:cNvPr>
          <p:cNvSpPr>
            <a:spLocks noGrp="1"/>
          </p:cNvSpPr>
          <p:nvPr>
            <p:ph type="title"/>
          </p:nvPr>
        </p:nvSpPr>
        <p:spPr/>
        <p:txBody>
          <a:bodyPr>
            <a:normAutofit/>
          </a:bodyPr>
          <a:lstStyle/>
          <a:p>
            <a:pPr algn="ctr"/>
            <a:r>
              <a:rPr lang="en-US" sz="4800" dirty="0"/>
              <a:t>Dates</a:t>
            </a:r>
          </a:p>
        </p:txBody>
      </p:sp>
      <p:sp>
        <p:nvSpPr>
          <p:cNvPr id="5" name="Content Placeholder 4">
            <a:extLst>
              <a:ext uri="{FF2B5EF4-FFF2-40B4-BE49-F238E27FC236}">
                <a16:creationId xmlns:a16="http://schemas.microsoft.com/office/drawing/2014/main" id="{39C31A81-EFF1-D989-1497-7788D1720D4F}"/>
              </a:ext>
            </a:extLst>
          </p:cNvPr>
          <p:cNvSpPr>
            <a:spLocks noGrp="1"/>
          </p:cNvSpPr>
          <p:nvPr>
            <p:ph idx="1"/>
          </p:nvPr>
        </p:nvSpPr>
        <p:spPr>
          <a:xfrm>
            <a:off x="677334" y="1641231"/>
            <a:ext cx="8596668" cy="5216769"/>
          </a:xfrm>
        </p:spPr>
        <p:txBody>
          <a:bodyPr>
            <a:normAutofit fontScale="92500" lnSpcReduction="10000"/>
          </a:bodyPr>
          <a:lstStyle/>
          <a:p>
            <a:r>
              <a:rPr lang="en-US" sz="3400" dirty="0"/>
              <a:t>Catalog Sale 			- 8/30/23 - 9/29/23</a:t>
            </a:r>
          </a:p>
          <a:p>
            <a:r>
              <a:rPr lang="en-US" sz="3400" dirty="0"/>
              <a:t>Species Meetings 	– 9/21/23 @ 2:35PM</a:t>
            </a:r>
          </a:p>
          <a:p>
            <a:pPr lvl="1"/>
            <a:r>
              <a:rPr lang="en-US" sz="3200" dirty="0"/>
              <a:t>Pigs – 1315</a:t>
            </a:r>
          </a:p>
          <a:p>
            <a:pPr lvl="1"/>
            <a:r>
              <a:rPr lang="en-US" sz="3200" dirty="0"/>
              <a:t>Broilers – 1315 </a:t>
            </a:r>
          </a:p>
          <a:p>
            <a:pPr lvl="1"/>
            <a:r>
              <a:rPr lang="en-US" sz="3200" dirty="0"/>
              <a:t>Horticulture 1315</a:t>
            </a:r>
          </a:p>
          <a:p>
            <a:pPr lvl="1"/>
            <a:r>
              <a:rPr lang="en-US" sz="3200" dirty="0"/>
              <a:t>Rabbits – 1316 </a:t>
            </a:r>
          </a:p>
          <a:p>
            <a:pPr lvl="1"/>
            <a:r>
              <a:rPr lang="en-US" sz="3200" dirty="0"/>
              <a:t>Lambs – 1316 </a:t>
            </a:r>
          </a:p>
          <a:p>
            <a:pPr lvl="1"/>
            <a:r>
              <a:rPr lang="en-US" sz="3200" dirty="0"/>
              <a:t>Floral Contest – 1316 </a:t>
            </a:r>
          </a:p>
          <a:p>
            <a:pPr lvl="1"/>
            <a:r>
              <a:rPr lang="en-US" sz="3200" dirty="0"/>
              <a:t>Goats - 1311</a:t>
            </a:r>
          </a:p>
        </p:txBody>
      </p:sp>
    </p:spTree>
    <p:extLst>
      <p:ext uri="{BB962C8B-B14F-4D97-AF65-F5344CB8AC3E}">
        <p14:creationId xmlns:p14="http://schemas.microsoft.com/office/powerpoint/2010/main" val="3528440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27006-65BC-F435-FCCA-34772A329BD9}"/>
              </a:ext>
            </a:extLst>
          </p:cNvPr>
          <p:cNvSpPr>
            <a:spLocks noGrp="1"/>
          </p:cNvSpPr>
          <p:nvPr>
            <p:ph type="title"/>
          </p:nvPr>
        </p:nvSpPr>
        <p:spPr/>
        <p:txBody>
          <a:bodyPr>
            <a:normAutofit/>
          </a:bodyPr>
          <a:lstStyle/>
          <a:p>
            <a:r>
              <a:rPr lang="en-US" sz="4800" dirty="0"/>
              <a:t>Dates </a:t>
            </a:r>
          </a:p>
        </p:txBody>
      </p:sp>
      <p:sp>
        <p:nvSpPr>
          <p:cNvPr id="3" name="Content Placeholder 2">
            <a:extLst>
              <a:ext uri="{FF2B5EF4-FFF2-40B4-BE49-F238E27FC236}">
                <a16:creationId xmlns:a16="http://schemas.microsoft.com/office/drawing/2014/main" id="{E760BD2D-C384-E99C-5531-19741A56B3B0}"/>
              </a:ext>
            </a:extLst>
          </p:cNvPr>
          <p:cNvSpPr>
            <a:spLocks noGrp="1"/>
          </p:cNvSpPr>
          <p:nvPr>
            <p:ph idx="1"/>
          </p:nvPr>
        </p:nvSpPr>
        <p:spPr>
          <a:xfrm>
            <a:off x="677334" y="1507958"/>
            <a:ext cx="8596668" cy="5181599"/>
          </a:xfrm>
        </p:spPr>
        <p:txBody>
          <a:bodyPr>
            <a:normAutofit/>
          </a:bodyPr>
          <a:lstStyle/>
          <a:p>
            <a:r>
              <a:rPr lang="en-US" sz="2800" dirty="0"/>
              <a:t>Cinco Ranch Feeding Seminars 	– 9/18/23 6:30PM</a:t>
            </a:r>
          </a:p>
          <a:p>
            <a:pPr lvl="1"/>
            <a:r>
              <a:rPr lang="en-US" sz="2600" dirty="0"/>
              <a:t>L.D. Robinson Pavilion </a:t>
            </a:r>
          </a:p>
          <a:p>
            <a:r>
              <a:rPr lang="en-US" sz="2800" dirty="0"/>
              <a:t>September Monthly Meeting 		– 9/20/23 6PM</a:t>
            </a:r>
          </a:p>
          <a:p>
            <a:pPr lvl="1"/>
            <a:r>
              <a:rPr lang="en-US" sz="2600" dirty="0"/>
              <a:t>SLHS LGI – State Officer Visit </a:t>
            </a:r>
          </a:p>
          <a:p>
            <a:r>
              <a:rPr lang="en-US" sz="2800" dirty="0"/>
              <a:t>Barn Clean Up 							- 9/28/23 3PM</a:t>
            </a:r>
          </a:p>
          <a:p>
            <a:pPr lvl="1"/>
            <a:r>
              <a:rPr lang="en-US" sz="2600" dirty="0"/>
              <a:t>Gerald D Young Ag Science Center – Barn 1 </a:t>
            </a:r>
          </a:p>
          <a:p>
            <a:r>
              <a:rPr lang="en-US" sz="2800" dirty="0"/>
              <a:t>Homecoming Parade 				- 10/4/23</a:t>
            </a:r>
          </a:p>
          <a:p>
            <a:pPr lvl="1"/>
            <a:r>
              <a:rPr lang="en-US" sz="2600" dirty="0"/>
              <a:t>More Info Come </a:t>
            </a:r>
          </a:p>
          <a:p>
            <a:pPr marL="0" indent="0">
              <a:buNone/>
            </a:pPr>
            <a:r>
              <a:rPr lang="en-US" sz="2800" dirty="0"/>
              <a:t> </a:t>
            </a:r>
          </a:p>
          <a:p>
            <a:endParaRPr lang="en-US" sz="2800" dirty="0"/>
          </a:p>
        </p:txBody>
      </p:sp>
    </p:spTree>
    <p:extLst>
      <p:ext uri="{BB962C8B-B14F-4D97-AF65-F5344CB8AC3E}">
        <p14:creationId xmlns:p14="http://schemas.microsoft.com/office/powerpoint/2010/main" val="289960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ED9DA-817E-44AE-C730-94D1FE1ED367}"/>
              </a:ext>
            </a:extLst>
          </p:cNvPr>
          <p:cNvSpPr>
            <a:spLocks noGrp="1"/>
          </p:cNvSpPr>
          <p:nvPr>
            <p:ph type="title"/>
          </p:nvPr>
        </p:nvSpPr>
        <p:spPr/>
        <p:txBody>
          <a:bodyPr>
            <a:normAutofit/>
          </a:bodyPr>
          <a:lstStyle/>
          <a:p>
            <a:r>
              <a:rPr lang="en-US" sz="4400" dirty="0"/>
              <a:t>Dates</a:t>
            </a:r>
          </a:p>
        </p:txBody>
      </p:sp>
      <p:sp>
        <p:nvSpPr>
          <p:cNvPr id="3" name="Content Placeholder 2">
            <a:extLst>
              <a:ext uri="{FF2B5EF4-FFF2-40B4-BE49-F238E27FC236}">
                <a16:creationId xmlns:a16="http://schemas.microsoft.com/office/drawing/2014/main" id="{D307D2D8-70C0-B732-C286-E25A005CE209}"/>
              </a:ext>
            </a:extLst>
          </p:cNvPr>
          <p:cNvSpPr>
            <a:spLocks noGrp="1"/>
          </p:cNvSpPr>
          <p:nvPr>
            <p:ph idx="1"/>
          </p:nvPr>
        </p:nvSpPr>
        <p:spPr>
          <a:xfrm>
            <a:off x="677334" y="1447524"/>
            <a:ext cx="8596668" cy="4528969"/>
          </a:xfrm>
        </p:spPr>
        <p:txBody>
          <a:bodyPr>
            <a:normAutofit/>
          </a:bodyPr>
          <a:lstStyle/>
          <a:p>
            <a:r>
              <a:rPr lang="en-US" sz="3200" dirty="0"/>
              <a:t>Number Draw			 – 10/6 3PM</a:t>
            </a:r>
          </a:p>
          <a:p>
            <a:r>
              <a:rPr lang="en-US" sz="3200" dirty="0"/>
              <a:t>Animal Preview 		 - 10/6 6-6:30PM</a:t>
            </a:r>
            <a:endParaRPr lang="en-US" sz="3000" dirty="0"/>
          </a:p>
          <a:p>
            <a:r>
              <a:rPr lang="en-US" sz="3200" dirty="0"/>
              <a:t>Animal Selection 		 – 10/7</a:t>
            </a:r>
          </a:p>
          <a:p>
            <a:pPr lvl="1"/>
            <a:r>
              <a:rPr lang="en-US" sz="3000" dirty="0"/>
              <a:t>Barn Opens – 7AM</a:t>
            </a:r>
          </a:p>
          <a:p>
            <a:pPr lvl="1"/>
            <a:r>
              <a:rPr lang="en-US" sz="3000" dirty="0"/>
              <a:t>Pigs 			- 7:30AM</a:t>
            </a:r>
          </a:p>
          <a:p>
            <a:pPr lvl="1"/>
            <a:r>
              <a:rPr lang="en-US" sz="3000" dirty="0"/>
              <a:t>Lambs 		- 11AM</a:t>
            </a:r>
          </a:p>
          <a:p>
            <a:pPr lvl="1"/>
            <a:r>
              <a:rPr lang="en-US" sz="3000" dirty="0"/>
              <a:t>Goats			- 1PM</a:t>
            </a:r>
          </a:p>
        </p:txBody>
      </p:sp>
    </p:spTree>
    <p:extLst>
      <p:ext uri="{BB962C8B-B14F-4D97-AF65-F5344CB8AC3E}">
        <p14:creationId xmlns:p14="http://schemas.microsoft.com/office/powerpoint/2010/main" val="1019350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E28B6-F34A-A45D-9CCB-2EE0BA24F92C}"/>
              </a:ext>
            </a:extLst>
          </p:cNvPr>
          <p:cNvSpPr>
            <a:spLocks noGrp="1"/>
          </p:cNvSpPr>
          <p:nvPr>
            <p:ph type="title"/>
          </p:nvPr>
        </p:nvSpPr>
        <p:spPr/>
        <p:txBody>
          <a:bodyPr>
            <a:normAutofit/>
          </a:bodyPr>
          <a:lstStyle/>
          <a:p>
            <a:r>
              <a:rPr lang="en-US" sz="4400" dirty="0"/>
              <a:t>Dates</a:t>
            </a:r>
          </a:p>
        </p:txBody>
      </p:sp>
      <p:sp>
        <p:nvSpPr>
          <p:cNvPr id="3" name="Content Placeholder 2">
            <a:extLst>
              <a:ext uri="{FF2B5EF4-FFF2-40B4-BE49-F238E27FC236}">
                <a16:creationId xmlns:a16="http://schemas.microsoft.com/office/drawing/2014/main" id="{4C219A3D-022D-B0C1-4D72-DAFEB55149DE}"/>
              </a:ext>
            </a:extLst>
          </p:cNvPr>
          <p:cNvSpPr>
            <a:spLocks noGrp="1"/>
          </p:cNvSpPr>
          <p:nvPr>
            <p:ph idx="1"/>
          </p:nvPr>
        </p:nvSpPr>
        <p:spPr>
          <a:xfrm>
            <a:off x="176463" y="1379621"/>
            <a:ext cx="10331116" cy="5325979"/>
          </a:xfrm>
        </p:spPr>
        <p:txBody>
          <a:bodyPr>
            <a:normAutofit/>
          </a:bodyPr>
          <a:lstStyle/>
          <a:p>
            <a:r>
              <a:rPr lang="en-US" sz="3200" dirty="0"/>
              <a:t>Katy ISD Ag Olympics 							- 10/14	 8AM</a:t>
            </a:r>
          </a:p>
          <a:p>
            <a:r>
              <a:rPr lang="en-US" sz="3200" dirty="0"/>
              <a:t>Katy ISD Leadership Camp					- 10/16</a:t>
            </a:r>
          </a:p>
          <a:p>
            <a:r>
              <a:rPr lang="en-US" sz="3200" dirty="0"/>
              <a:t>Northwest District Greenhand Camp 	– 10/24	</a:t>
            </a:r>
          </a:p>
          <a:p>
            <a:r>
              <a:rPr lang="en-US" sz="3200" dirty="0"/>
              <a:t>Meat/Fruit Sale Begins 						- 10/30</a:t>
            </a:r>
          </a:p>
          <a:p>
            <a:r>
              <a:rPr lang="en-US" sz="3200" dirty="0"/>
              <a:t>LDE Showcase 										- 10/30 </a:t>
            </a:r>
          </a:p>
          <a:p>
            <a:r>
              <a:rPr lang="en-US" sz="3200" dirty="0"/>
              <a:t>District LDEs 										- 11/8-9</a:t>
            </a:r>
          </a:p>
          <a:p>
            <a:r>
              <a:rPr lang="en-US" sz="3200" dirty="0"/>
              <a:t>Meat/Fruit Sale End 								- 11/27</a:t>
            </a:r>
          </a:p>
        </p:txBody>
      </p:sp>
    </p:spTree>
    <p:extLst>
      <p:ext uri="{BB962C8B-B14F-4D97-AF65-F5344CB8AC3E}">
        <p14:creationId xmlns:p14="http://schemas.microsoft.com/office/powerpoint/2010/main" val="1792108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9CA9F-63BA-0908-8873-4A186FF49916}"/>
              </a:ext>
            </a:extLst>
          </p:cNvPr>
          <p:cNvSpPr>
            <a:spLocks noGrp="1"/>
          </p:cNvSpPr>
          <p:nvPr>
            <p:ph type="title"/>
          </p:nvPr>
        </p:nvSpPr>
        <p:spPr/>
        <p:txBody>
          <a:bodyPr>
            <a:normAutofit/>
          </a:bodyPr>
          <a:lstStyle/>
          <a:p>
            <a:r>
              <a:rPr lang="en-US" sz="4400" dirty="0"/>
              <a:t>Dates</a:t>
            </a:r>
          </a:p>
        </p:txBody>
      </p:sp>
      <p:sp>
        <p:nvSpPr>
          <p:cNvPr id="3" name="Content Placeholder 2">
            <a:extLst>
              <a:ext uri="{FF2B5EF4-FFF2-40B4-BE49-F238E27FC236}">
                <a16:creationId xmlns:a16="http://schemas.microsoft.com/office/drawing/2014/main" id="{8E465691-643D-89F1-2F87-1BE29B5F3A9C}"/>
              </a:ext>
            </a:extLst>
          </p:cNvPr>
          <p:cNvSpPr>
            <a:spLocks noGrp="1"/>
          </p:cNvSpPr>
          <p:nvPr>
            <p:ph idx="1"/>
          </p:nvPr>
        </p:nvSpPr>
        <p:spPr>
          <a:xfrm>
            <a:off x="256673" y="1475874"/>
            <a:ext cx="9416715" cy="5037221"/>
          </a:xfrm>
        </p:spPr>
        <p:txBody>
          <a:bodyPr>
            <a:normAutofit/>
          </a:bodyPr>
          <a:lstStyle/>
          <a:p>
            <a:r>
              <a:rPr lang="en-US" sz="3200" dirty="0"/>
              <a:t>Katy ISD Progress Show 				- 12/7-8</a:t>
            </a:r>
          </a:p>
          <a:p>
            <a:r>
              <a:rPr lang="en-US" sz="3200" dirty="0"/>
              <a:t>Barn Clean Up 								- 12/12 3PM</a:t>
            </a:r>
          </a:p>
          <a:p>
            <a:r>
              <a:rPr lang="en-US" sz="3200" dirty="0"/>
              <a:t>7Lakes FFA Christmas Party 			- 12/12 5PM</a:t>
            </a:r>
          </a:p>
          <a:p>
            <a:r>
              <a:rPr lang="en-US" sz="3200" dirty="0"/>
              <a:t>Celebrity Showmanship 				- 1/2/24</a:t>
            </a:r>
          </a:p>
          <a:p>
            <a:r>
              <a:rPr lang="en-US" sz="3200" dirty="0"/>
              <a:t>Horticulture Plant Pick Up 			- 1/4/24</a:t>
            </a:r>
          </a:p>
          <a:p>
            <a:r>
              <a:rPr lang="en-US" sz="3200" dirty="0"/>
              <a:t>Broiler Pick Up 								- 1/4/24 </a:t>
            </a:r>
          </a:p>
          <a:p>
            <a:r>
              <a:rPr lang="en-US" sz="3200" dirty="0"/>
              <a:t>Rabbit Tattooing							- 1/11/24</a:t>
            </a:r>
          </a:p>
          <a:p>
            <a:r>
              <a:rPr lang="en-US" sz="3200" dirty="0"/>
              <a:t>Greenhand Jacket Ceremony 		- 1/22/24 6PM</a:t>
            </a:r>
          </a:p>
        </p:txBody>
      </p:sp>
    </p:spTree>
    <p:extLst>
      <p:ext uri="{BB962C8B-B14F-4D97-AF65-F5344CB8AC3E}">
        <p14:creationId xmlns:p14="http://schemas.microsoft.com/office/powerpoint/2010/main" val="4085113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DA59B6-AC8C-04F3-F8C9-0286E46EFAE6}"/>
              </a:ext>
            </a:extLst>
          </p:cNvPr>
          <p:cNvSpPr>
            <a:spLocks noGrp="1"/>
          </p:cNvSpPr>
          <p:nvPr>
            <p:ph type="ctrTitle"/>
          </p:nvPr>
        </p:nvSpPr>
        <p:spPr>
          <a:xfrm>
            <a:off x="281354" y="2404534"/>
            <a:ext cx="8992649" cy="1646302"/>
          </a:xfrm>
        </p:spPr>
        <p:txBody>
          <a:bodyPr/>
          <a:lstStyle/>
          <a:p>
            <a:r>
              <a:rPr lang="en-US" dirty="0"/>
              <a:t>Katy ISD FFA Livestock Show Requirements to Show </a:t>
            </a:r>
          </a:p>
        </p:txBody>
      </p:sp>
      <p:sp>
        <p:nvSpPr>
          <p:cNvPr id="5" name="Subtitle 4">
            <a:extLst>
              <a:ext uri="{FF2B5EF4-FFF2-40B4-BE49-F238E27FC236}">
                <a16:creationId xmlns:a16="http://schemas.microsoft.com/office/drawing/2014/main" id="{7F1FCA0A-9404-5A51-3891-11BF3110031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84098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7B7CEA-3FDA-3F67-6446-4C8C692AA846}"/>
              </a:ext>
            </a:extLst>
          </p:cNvPr>
          <p:cNvSpPr>
            <a:spLocks noGrp="1"/>
          </p:cNvSpPr>
          <p:nvPr>
            <p:ph idx="1"/>
          </p:nvPr>
        </p:nvSpPr>
        <p:spPr>
          <a:xfrm>
            <a:off x="677334" y="561475"/>
            <a:ext cx="8596668" cy="6015788"/>
          </a:xfrm>
        </p:spPr>
        <p:txBody>
          <a:bodyPr/>
          <a:lstStyle/>
          <a:p>
            <a:r>
              <a:rPr lang="en-US" sz="3200" dirty="0"/>
              <a:t>Must attend all scheduled FFA meetings unless otherwise cleared by AST.  </a:t>
            </a:r>
            <a:r>
              <a:rPr lang="en-US" sz="3200" dirty="0">
                <a:solidFill>
                  <a:srgbClr val="FF3300"/>
                </a:solidFill>
              </a:rPr>
              <a:t>Calendar</a:t>
            </a:r>
          </a:p>
          <a:p>
            <a:r>
              <a:rPr lang="en-US" sz="3200" dirty="0"/>
              <a:t>Dress Code – Hair cuts/colors, facial hair, piercings, tattoos.</a:t>
            </a:r>
          </a:p>
          <a:p>
            <a:r>
              <a:rPr lang="en-US" sz="3200" dirty="0"/>
              <a:t>Students will maintain a record book.  Will be doing most of this in their Ag class.</a:t>
            </a:r>
          </a:p>
          <a:p>
            <a:endParaRPr lang="en-US" dirty="0"/>
          </a:p>
        </p:txBody>
      </p:sp>
    </p:spTree>
    <p:extLst>
      <p:ext uri="{BB962C8B-B14F-4D97-AF65-F5344CB8AC3E}">
        <p14:creationId xmlns:p14="http://schemas.microsoft.com/office/powerpoint/2010/main" val="3194117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8194FC-13E8-74EF-A46C-080588CBB0D2}"/>
              </a:ext>
            </a:extLst>
          </p:cNvPr>
          <p:cNvSpPr>
            <a:spLocks noGrp="1"/>
          </p:cNvSpPr>
          <p:nvPr>
            <p:ph idx="1"/>
          </p:nvPr>
        </p:nvSpPr>
        <p:spPr>
          <a:xfrm>
            <a:off x="677334" y="320843"/>
            <a:ext cx="8596668" cy="5720520"/>
          </a:xfrm>
        </p:spPr>
        <p:txBody>
          <a:bodyPr/>
          <a:lstStyle/>
          <a:p>
            <a:r>
              <a:rPr lang="en-US" sz="3600" dirty="0"/>
              <a:t>10 </a:t>
            </a:r>
            <a:r>
              <a:rPr lang="en-US" sz="3600" dirty="0" err="1"/>
              <a:t>hrs</a:t>
            </a:r>
            <a:r>
              <a:rPr lang="en-US" sz="3600" dirty="0"/>
              <a:t> community service – </a:t>
            </a:r>
            <a:r>
              <a:rPr lang="en-US" sz="3600" dirty="0">
                <a:solidFill>
                  <a:srgbClr val="00B050"/>
                </a:solidFill>
              </a:rPr>
              <a:t>fundraisers, Special Rodeo, chapter activities TBD (calendar</a:t>
            </a:r>
            <a:r>
              <a:rPr lang="en-US" sz="3600" dirty="0">
                <a:solidFill>
                  <a:srgbClr val="FFCCFF"/>
                </a:solidFill>
              </a:rPr>
              <a:t>)  </a:t>
            </a:r>
            <a:r>
              <a:rPr lang="en-US" sz="3600" dirty="0">
                <a:solidFill>
                  <a:srgbClr val="FF3300"/>
                </a:solidFill>
              </a:rPr>
              <a:t>MUST BE ENTERED IN RECORD BOOK</a:t>
            </a:r>
            <a:endParaRPr lang="en-US" sz="3600" dirty="0">
              <a:solidFill>
                <a:srgbClr val="FFCCFF"/>
              </a:solidFill>
            </a:endParaRPr>
          </a:p>
          <a:p>
            <a:r>
              <a:rPr lang="en-US" sz="3600" dirty="0"/>
              <a:t>FFA Creed – due 12/12 Christmas Party/Barn Clean-up</a:t>
            </a:r>
          </a:p>
          <a:p>
            <a:r>
              <a:rPr lang="en-US" sz="3600" dirty="0"/>
              <a:t>Quality Counts – will be completing in Ag class due 12/8</a:t>
            </a:r>
          </a:p>
          <a:p>
            <a:endParaRPr lang="en-US" dirty="0"/>
          </a:p>
        </p:txBody>
      </p:sp>
    </p:spTree>
    <p:extLst>
      <p:ext uri="{BB962C8B-B14F-4D97-AF65-F5344CB8AC3E}">
        <p14:creationId xmlns:p14="http://schemas.microsoft.com/office/powerpoint/2010/main" val="5564605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FDE806-959D-EEDD-BC05-978ACB648498}"/>
              </a:ext>
            </a:extLst>
          </p:cNvPr>
          <p:cNvSpPr>
            <a:spLocks noGrp="1"/>
          </p:cNvSpPr>
          <p:nvPr>
            <p:ph idx="1"/>
          </p:nvPr>
        </p:nvSpPr>
        <p:spPr>
          <a:xfrm>
            <a:off x="677334" y="336884"/>
            <a:ext cx="8596668" cy="6320589"/>
          </a:xfrm>
        </p:spPr>
        <p:txBody>
          <a:bodyPr>
            <a:normAutofit/>
          </a:bodyPr>
          <a:lstStyle/>
          <a:p>
            <a:r>
              <a:rPr lang="en-US" sz="3600" dirty="0"/>
              <a:t>Must participate in two activities above the chapter level – use your FFA calendar.</a:t>
            </a:r>
            <a:r>
              <a:rPr lang="en-US" sz="3600" dirty="0">
                <a:solidFill>
                  <a:srgbClr val="FF3300"/>
                </a:solidFill>
              </a:rPr>
              <a:t>  MUST COMPLETE FALL</a:t>
            </a:r>
            <a:endParaRPr lang="en-US" sz="3600" dirty="0">
              <a:solidFill>
                <a:srgbClr val="FF6565"/>
              </a:solidFill>
            </a:endParaRPr>
          </a:p>
          <a:p>
            <a:pPr lvl="1"/>
            <a:r>
              <a:rPr lang="en-US" sz="3200" dirty="0">
                <a:solidFill>
                  <a:srgbClr val="FF6565"/>
                </a:solidFill>
              </a:rPr>
              <a:t>Feed Management Workshop 9/18</a:t>
            </a:r>
          </a:p>
          <a:p>
            <a:pPr lvl="1"/>
            <a:r>
              <a:rPr lang="en-US" sz="3200" dirty="0">
                <a:solidFill>
                  <a:srgbClr val="FF6565"/>
                </a:solidFill>
              </a:rPr>
              <a:t>Ag Olympics 10/14</a:t>
            </a:r>
          </a:p>
          <a:p>
            <a:pPr lvl="1"/>
            <a:r>
              <a:rPr lang="en-US" sz="3200" dirty="0">
                <a:solidFill>
                  <a:srgbClr val="FF6565"/>
                </a:solidFill>
              </a:rPr>
              <a:t>Katy ISD Leadership Camp 10/16</a:t>
            </a:r>
          </a:p>
          <a:p>
            <a:pPr lvl="1"/>
            <a:r>
              <a:rPr lang="en-US" sz="3200" dirty="0">
                <a:solidFill>
                  <a:srgbClr val="FF6565"/>
                </a:solidFill>
              </a:rPr>
              <a:t>Dist. Greenhand Camp 10/24</a:t>
            </a:r>
          </a:p>
          <a:p>
            <a:pPr lvl="1"/>
            <a:r>
              <a:rPr lang="en-US" sz="3200" dirty="0">
                <a:solidFill>
                  <a:srgbClr val="FF6565"/>
                </a:solidFill>
              </a:rPr>
              <a:t>Join an LDE team and attend 5 practices</a:t>
            </a:r>
          </a:p>
          <a:p>
            <a:pPr lvl="1"/>
            <a:r>
              <a:rPr lang="en-US" sz="3200" dirty="0">
                <a:solidFill>
                  <a:srgbClr val="FF6565"/>
                </a:solidFill>
              </a:rPr>
              <a:t>LDE’s 11/8-9</a:t>
            </a:r>
          </a:p>
          <a:p>
            <a:pPr lvl="1"/>
            <a:r>
              <a:rPr lang="en-US" sz="3200" b="1" i="1" dirty="0">
                <a:solidFill>
                  <a:schemeClr val="accent6">
                    <a:lumMod val="75000"/>
                  </a:schemeClr>
                </a:solidFill>
              </a:rPr>
              <a:t>Progress Show 12/7-8</a:t>
            </a:r>
          </a:p>
          <a:p>
            <a:endParaRPr lang="en-US" dirty="0"/>
          </a:p>
        </p:txBody>
      </p:sp>
    </p:spTree>
    <p:extLst>
      <p:ext uri="{BB962C8B-B14F-4D97-AF65-F5344CB8AC3E}">
        <p14:creationId xmlns:p14="http://schemas.microsoft.com/office/powerpoint/2010/main" val="2914380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079782-4795-577C-4F34-6A9A2A5312FD}"/>
              </a:ext>
            </a:extLst>
          </p:cNvPr>
          <p:cNvSpPr>
            <a:spLocks noGrp="1"/>
          </p:cNvSpPr>
          <p:nvPr>
            <p:ph idx="1"/>
          </p:nvPr>
        </p:nvSpPr>
        <p:spPr>
          <a:xfrm>
            <a:off x="677334" y="352926"/>
            <a:ext cx="8596668" cy="6063915"/>
          </a:xfrm>
        </p:spPr>
        <p:txBody>
          <a:bodyPr>
            <a:normAutofit/>
          </a:bodyPr>
          <a:lstStyle/>
          <a:p>
            <a:r>
              <a:rPr lang="en-US" sz="4400" dirty="0"/>
              <a:t>Chapter Fund Raising - $500.  Catalog Ads and Meat/Fruit Sale</a:t>
            </a:r>
          </a:p>
          <a:p>
            <a:r>
              <a:rPr lang="en-US" sz="4400" dirty="0"/>
              <a:t>Buyout = $350</a:t>
            </a:r>
          </a:p>
          <a:p>
            <a:r>
              <a:rPr lang="en-US" sz="4400" dirty="0"/>
              <a:t>Earn their FFA jacket.</a:t>
            </a:r>
          </a:p>
          <a:p>
            <a:r>
              <a:rPr lang="en-US" sz="4400" dirty="0"/>
              <a:t>UIL Eligibility – Student must be academically eligible for the </a:t>
            </a:r>
            <a:r>
              <a:rPr lang="en-US" sz="4400" dirty="0">
                <a:solidFill>
                  <a:srgbClr val="FF3300"/>
                </a:solidFill>
              </a:rPr>
              <a:t>3</a:t>
            </a:r>
            <a:r>
              <a:rPr lang="en-US" sz="4400" baseline="30000" dirty="0">
                <a:solidFill>
                  <a:srgbClr val="FF3300"/>
                </a:solidFill>
              </a:rPr>
              <a:t>rd</a:t>
            </a:r>
            <a:r>
              <a:rPr lang="en-US" sz="4400" dirty="0">
                <a:solidFill>
                  <a:srgbClr val="FF3300"/>
                </a:solidFill>
              </a:rPr>
              <a:t> Six Weeks!!!  </a:t>
            </a:r>
            <a:r>
              <a:rPr lang="en-US" sz="4400" dirty="0">
                <a:solidFill>
                  <a:srgbClr val="00B050"/>
                </a:solidFill>
              </a:rPr>
              <a:t>Can regain on 4</a:t>
            </a:r>
            <a:r>
              <a:rPr lang="en-US" sz="4400" baseline="30000" dirty="0">
                <a:solidFill>
                  <a:srgbClr val="00B050"/>
                </a:solidFill>
              </a:rPr>
              <a:t>th</a:t>
            </a:r>
            <a:r>
              <a:rPr lang="en-US" sz="4400" dirty="0">
                <a:solidFill>
                  <a:srgbClr val="00B050"/>
                </a:solidFill>
              </a:rPr>
              <a:t> Progress Report</a:t>
            </a:r>
          </a:p>
          <a:p>
            <a:endParaRPr lang="en-US" dirty="0"/>
          </a:p>
        </p:txBody>
      </p:sp>
    </p:spTree>
    <p:extLst>
      <p:ext uri="{BB962C8B-B14F-4D97-AF65-F5344CB8AC3E}">
        <p14:creationId xmlns:p14="http://schemas.microsoft.com/office/powerpoint/2010/main" val="3739383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055" y="327572"/>
            <a:ext cx="8790862" cy="1320800"/>
          </a:xfrm>
        </p:spPr>
        <p:txBody>
          <a:bodyPr>
            <a:noAutofit/>
          </a:bodyPr>
          <a:lstStyle/>
          <a:p>
            <a:r>
              <a:rPr lang="en-US" sz="4800" dirty="0"/>
              <a:t>What can they purchase, raise, show, and sell?</a:t>
            </a:r>
          </a:p>
        </p:txBody>
      </p:sp>
      <p:sp>
        <p:nvSpPr>
          <p:cNvPr id="3" name="Content Placeholder 2"/>
          <p:cNvSpPr>
            <a:spLocks noGrp="1"/>
          </p:cNvSpPr>
          <p:nvPr>
            <p:ph idx="1"/>
          </p:nvPr>
        </p:nvSpPr>
        <p:spPr>
          <a:xfrm>
            <a:off x="517943" y="1787919"/>
            <a:ext cx="8596668" cy="3880773"/>
          </a:xfrm>
        </p:spPr>
        <p:txBody>
          <a:bodyPr>
            <a:noAutofit/>
          </a:bodyPr>
          <a:lstStyle/>
          <a:p>
            <a:r>
              <a:rPr lang="en-US" sz="3200" dirty="0"/>
              <a:t>Rabbits</a:t>
            </a:r>
          </a:p>
          <a:p>
            <a:r>
              <a:rPr lang="en-US" sz="3200" dirty="0"/>
              <a:t>Broilers(Chickens)</a:t>
            </a:r>
          </a:p>
          <a:p>
            <a:r>
              <a:rPr lang="en-US" sz="3200" dirty="0"/>
              <a:t>Lambs</a:t>
            </a:r>
          </a:p>
          <a:p>
            <a:r>
              <a:rPr lang="en-US" sz="3200" dirty="0"/>
              <a:t>Goats</a:t>
            </a:r>
          </a:p>
          <a:p>
            <a:r>
              <a:rPr lang="en-US" sz="3200" dirty="0"/>
              <a:t>Pigs</a:t>
            </a:r>
          </a:p>
          <a:p>
            <a:r>
              <a:rPr lang="en-US" sz="3200" dirty="0"/>
              <a:t>Steers(Already in Progress)</a:t>
            </a:r>
          </a:p>
          <a:p>
            <a:r>
              <a:rPr lang="en-US" sz="3200" dirty="0"/>
              <a:t>Horticulture Plants</a:t>
            </a:r>
          </a:p>
          <a:p>
            <a:r>
              <a:rPr lang="en-US" sz="3200" dirty="0"/>
              <a:t>Floral challenge entry</a:t>
            </a:r>
          </a:p>
          <a:p>
            <a:pPr marL="0" indent="0">
              <a:buNone/>
            </a:pPr>
            <a:endParaRPr lang="en-US" sz="3200" dirty="0"/>
          </a:p>
          <a:p>
            <a:endParaRPr lang="en-US" sz="1400"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3590" b="100000" l="4827" r="97134">
                        <a14:foregroundMark x1="15988" y1="28974" x2="15988" y2="28974"/>
                        <a14:foregroundMark x1="20513" y1="61282" x2="20513" y2="61282"/>
                        <a14:foregroundMark x1="4977" y1="66410" x2="4977" y2="66410"/>
                        <a14:foregroundMark x1="41931" y1="75641" x2="41931" y2="75641"/>
                        <a14:foregroundMark x1="36048" y1="95897" x2="36048" y2="95897"/>
                        <a14:foregroundMark x1="82504" y1="63590" x2="82504" y2="63590"/>
                        <a14:foregroundMark x1="84766" y1="35641" x2="84766" y2="35641"/>
                        <a14:foregroundMark x1="87632" y1="47436" x2="87632" y2="47436"/>
                        <a14:foregroundMark x1="85068" y1="47179" x2="85068" y2="47179"/>
                        <a14:foregroundMark x1="73906" y1="12051" x2="73906" y2="12051"/>
                        <a14:foregroundMark x1="73303" y1="3846" x2="73303" y2="3846"/>
                        <a14:foregroundMark x1="61086" y1="13077" x2="61086" y2="13077"/>
                        <a14:foregroundMark x1="93062" y1="63590" x2="93062" y2="63590"/>
                        <a14:foregroundMark x1="88084" y1="47436" x2="88084" y2="47436"/>
                        <a14:foregroundMark x1="88386" y1="47436" x2="88386" y2="47436"/>
                        <a14:foregroundMark x1="86878" y1="45128" x2="86878" y2="45128"/>
                        <a14:foregroundMark x1="87179" y1="46410" x2="87179" y2="46410"/>
                        <a14:foregroundMark x1="84465" y1="45385" x2="84465" y2="45385"/>
                      </a14:backgroundRemoval>
                    </a14:imgEffect>
                  </a14:imgLayer>
                </a14:imgProps>
              </a:ext>
            </a:extLst>
          </a:blip>
          <a:stretch>
            <a:fillRect/>
          </a:stretch>
        </p:blipFill>
        <p:spPr>
          <a:xfrm>
            <a:off x="4647186" y="1930400"/>
            <a:ext cx="5703152" cy="3354796"/>
          </a:xfrm>
          <a:prstGeom prst="rect">
            <a:avLst/>
          </a:prstGeom>
        </p:spPr>
      </p:pic>
    </p:spTree>
    <p:extLst>
      <p:ext uri="{BB962C8B-B14F-4D97-AF65-F5344CB8AC3E}">
        <p14:creationId xmlns:p14="http://schemas.microsoft.com/office/powerpoint/2010/main" val="1427539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737E5-D7C4-74AA-FF67-CD5B102DC99C}"/>
              </a:ext>
            </a:extLst>
          </p:cNvPr>
          <p:cNvSpPr>
            <a:spLocks noGrp="1"/>
          </p:cNvSpPr>
          <p:nvPr>
            <p:ph type="title"/>
          </p:nvPr>
        </p:nvSpPr>
        <p:spPr/>
        <p:txBody>
          <a:bodyPr>
            <a:normAutofit/>
          </a:bodyPr>
          <a:lstStyle/>
          <a:p>
            <a:pPr algn="ctr"/>
            <a:r>
              <a:rPr lang="en-US" sz="4800" dirty="0"/>
              <a:t>Selection</a:t>
            </a:r>
          </a:p>
        </p:txBody>
      </p:sp>
      <p:sp>
        <p:nvSpPr>
          <p:cNvPr id="3" name="Content Placeholder 2">
            <a:extLst>
              <a:ext uri="{FF2B5EF4-FFF2-40B4-BE49-F238E27FC236}">
                <a16:creationId xmlns:a16="http://schemas.microsoft.com/office/drawing/2014/main" id="{5D91E44B-6A06-9648-E6F4-2245D88B3CB4}"/>
              </a:ext>
            </a:extLst>
          </p:cNvPr>
          <p:cNvSpPr>
            <a:spLocks noGrp="1"/>
          </p:cNvSpPr>
          <p:nvPr>
            <p:ph idx="1"/>
          </p:nvPr>
        </p:nvSpPr>
        <p:spPr>
          <a:xfrm>
            <a:off x="677334" y="2160589"/>
            <a:ext cx="8596668" cy="4697411"/>
          </a:xfrm>
        </p:spPr>
        <p:txBody>
          <a:bodyPr>
            <a:normAutofit lnSpcReduction="10000"/>
          </a:bodyPr>
          <a:lstStyle/>
          <a:p>
            <a:r>
              <a:rPr lang="en-US" sz="3600" dirty="0"/>
              <a:t>Students' selection number is based on random drawing – Oct 6</a:t>
            </a:r>
            <a:r>
              <a:rPr lang="en-US" sz="3600" baseline="30000" dirty="0"/>
              <a:t>th</a:t>
            </a:r>
            <a:r>
              <a:rPr lang="en-US" sz="3600" dirty="0"/>
              <a:t> 3-4PM.  Show Pavilion.  If you would like for us to pick for you tell your species AST.</a:t>
            </a:r>
          </a:p>
          <a:p>
            <a:endParaRPr lang="en-US" sz="3600" dirty="0"/>
          </a:p>
          <a:p>
            <a:r>
              <a:rPr lang="en-US" sz="3600" dirty="0"/>
              <a:t>Students and parents may preview animals during Preview. </a:t>
            </a:r>
            <a:r>
              <a:rPr lang="en-US" sz="3600" dirty="0">
                <a:solidFill>
                  <a:srgbClr val="00B050"/>
                </a:solidFill>
              </a:rPr>
              <a:t> 6:00 – 6:30 pm, Oct 6</a:t>
            </a:r>
            <a:r>
              <a:rPr lang="en-US" sz="3600" baseline="30000" dirty="0">
                <a:solidFill>
                  <a:srgbClr val="00B050"/>
                </a:solidFill>
              </a:rPr>
              <a:t>th</a:t>
            </a:r>
            <a:r>
              <a:rPr lang="en-US" sz="3600" dirty="0">
                <a:solidFill>
                  <a:srgbClr val="00B050"/>
                </a:solidFill>
              </a:rPr>
              <a:t> </a:t>
            </a:r>
          </a:p>
          <a:p>
            <a:endParaRPr lang="en-US" dirty="0"/>
          </a:p>
        </p:txBody>
      </p:sp>
    </p:spTree>
    <p:extLst>
      <p:ext uri="{BB962C8B-B14F-4D97-AF65-F5344CB8AC3E}">
        <p14:creationId xmlns:p14="http://schemas.microsoft.com/office/powerpoint/2010/main" val="40068473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2A919F-B044-CC19-7D46-68E0D1292FE6}"/>
              </a:ext>
            </a:extLst>
          </p:cNvPr>
          <p:cNvSpPr>
            <a:spLocks noGrp="1"/>
          </p:cNvSpPr>
          <p:nvPr>
            <p:ph idx="1"/>
          </p:nvPr>
        </p:nvSpPr>
        <p:spPr>
          <a:xfrm>
            <a:off x="677334" y="352926"/>
            <a:ext cx="8596668" cy="6505073"/>
          </a:xfrm>
        </p:spPr>
        <p:txBody>
          <a:bodyPr>
            <a:normAutofit/>
          </a:bodyPr>
          <a:lstStyle/>
          <a:p>
            <a:r>
              <a:rPr lang="en-US" sz="4000" dirty="0"/>
              <a:t>Only students and AST are allowed in selection area during Selection.  We will cover what to look for at species meetings.</a:t>
            </a:r>
          </a:p>
          <a:p>
            <a:r>
              <a:rPr lang="en-US" sz="4000" dirty="0">
                <a:solidFill>
                  <a:srgbClr val="FF33CC"/>
                </a:solidFill>
              </a:rPr>
              <a:t>AST will be there to help/assist members</a:t>
            </a:r>
          </a:p>
          <a:p>
            <a:r>
              <a:rPr lang="en-US" sz="4000" dirty="0">
                <a:solidFill>
                  <a:srgbClr val="FF33CC"/>
                </a:solidFill>
              </a:rPr>
              <a:t>AST will transport animals to Ag Barn at the CONCLUSION of selection</a:t>
            </a:r>
          </a:p>
          <a:p>
            <a:endParaRPr lang="en-US" dirty="0"/>
          </a:p>
        </p:txBody>
      </p:sp>
    </p:spTree>
    <p:extLst>
      <p:ext uri="{BB962C8B-B14F-4D97-AF65-F5344CB8AC3E}">
        <p14:creationId xmlns:p14="http://schemas.microsoft.com/office/powerpoint/2010/main" val="10656541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F0E8-DDD6-66A6-F9F0-2794714C0FF9}"/>
              </a:ext>
            </a:extLst>
          </p:cNvPr>
          <p:cNvSpPr>
            <a:spLocks noGrp="1"/>
          </p:cNvSpPr>
          <p:nvPr>
            <p:ph type="title"/>
          </p:nvPr>
        </p:nvSpPr>
        <p:spPr/>
        <p:txBody>
          <a:bodyPr>
            <a:normAutofit fontScale="90000"/>
          </a:bodyPr>
          <a:lstStyle/>
          <a:p>
            <a:pPr algn="ctr"/>
            <a:r>
              <a:rPr lang="en-US" sz="4400" dirty="0"/>
              <a:t>Katy ISD Progress Show </a:t>
            </a:r>
            <a:br>
              <a:rPr lang="en-US" sz="4400" dirty="0"/>
            </a:br>
            <a:r>
              <a:rPr lang="en-US" sz="4400" dirty="0"/>
              <a:t>12/7-8/2023</a:t>
            </a:r>
          </a:p>
        </p:txBody>
      </p:sp>
      <p:sp>
        <p:nvSpPr>
          <p:cNvPr id="3" name="Content Placeholder 2">
            <a:extLst>
              <a:ext uri="{FF2B5EF4-FFF2-40B4-BE49-F238E27FC236}">
                <a16:creationId xmlns:a16="http://schemas.microsoft.com/office/drawing/2014/main" id="{1F5A9F1A-A50C-BB0C-AFA8-291EB462E54C}"/>
              </a:ext>
            </a:extLst>
          </p:cNvPr>
          <p:cNvSpPr>
            <a:spLocks noGrp="1"/>
          </p:cNvSpPr>
          <p:nvPr>
            <p:ph idx="1"/>
          </p:nvPr>
        </p:nvSpPr>
        <p:spPr/>
        <p:txBody>
          <a:bodyPr>
            <a:normAutofit fontScale="92500" lnSpcReduction="20000"/>
          </a:bodyPr>
          <a:lstStyle/>
          <a:p>
            <a:r>
              <a:rPr lang="en-US" sz="3200" dirty="0"/>
              <a:t>AST will transport animals on 12/7</a:t>
            </a:r>
          </a:p>
          <a:p>
            <a:pPr lvl="1"/>
            <a:r>
              <a:rPr lang="en-US" sz="3000" dirty="0"/>
              <a:t>Goat/Lamb Show 12/7 at 4pm </a:t>
            </a:r>
          </a:p>
          <a:p>
            <a:pPr lvl="1"/>
            <a:r>
              <a:rPr lang="en-US" sz="3000" dirty="0"/>
              <a:t>Pigs/Steers Show 12/8 at 2pm </a:t>
            </a:r>
          </a:p>
          <a:p>
            <a:r>
              <a:rPr lang="en-US" sz="3200" dirty="0"/>
              <a:t>Opportunity for student to practice showing their animal</a:t>
            </a:r>
          </a:p>
          <a:p>
            <a:r>
              <a:rPr lang="en-US" sz="3200" dirty="0"/>
              <a:t>Students show in Progress Show t-shirt, jeans, boots/Sperry's </a:t>
            </a:r>
          </a:p>
          <a:p>
            <a:r>
              <a:rPr lang="en-US" sz="3200" dirty="0"/>
              <a:t>Booster Club sponsors a silent auction </a:t>
            </a:r>
            <a:endParaRPr lang="en-US" sz="3200" dirty="0">
              <a:solidFill>
                <a:schemeClr val="accent2">
                  <a:lumMod val="60000"/>
                  <a:lumOff val="40000"/>
                </a:schemeClr>
              </a:solidFill>
            </a:endParaRPr>
          </a:p>
          <a:p>
            <a:pPr marL="0" indent="0">
              <a:buNone/>
            </a:pPr>
            <a:endParaRPr lang="en-US" dirty="0"/>
          </a:p>
        </p:txBody>
      </p:sp>
    </p:spTree>
    <p:extLst>
      <p:ext uri="{BB962C8B-B14F-4D97-AF65-F5344CB8AC3E}">
        <p14:creationId xmlns:p14="http://schemas.microsoft.com/office/powerpoint/2010/main" val="9396131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D109-0565-7843-EFDE-CC2C01B4BEB2}"/>
              </a:ext>
            </a:extLst>
          </p:cNvPr>
          <p:cNvSpPr>
            <a:spLocks noGrp="1"/>
          </p:cNvSpPr>
          <p:nvPr>
            <p:ph type="title"/>
          </p:nvPr>
        </p:nvSpPr>
        <p:spPr/>
        <p:txBody>
          <a:bodyPr>
            <a:normAutofit fontScale="90000"/>
          </a:bodyPr>
          <a:lstStyle/>
          <a:p>
            <a:pPr algn="ctr"/>
            <a:r>
              <a:rPr lang="en-US" sz="4400" dirty="0"/>
              <a:t>Seven Lakes FFA </a:t>
            </a:r>
            <a:br>
              <a:rPr lang="en-US" sz="4400" dirty="0"/>
            </a:br>
            <a:r>
              <a:rPr lang="en-US" sz="4400" dirty="0"/>
              <a:t>Celebrity Showmanship </a:t>
            </a:r>
          </a:p>
        </p:txBody>
      </p:sp>
      <p:sp>
        <p:nvSpPr>
          <p:cNvPr id="3" name="Content Placeholder 2">
            <a:extLst>
              <a:ext uri="{FF2B5EF4-FFF2-40B4-BE49-F238E27FC236}">
                <a16:creationId xmlns:a16="http://schemas.microsoft.com/office/drawing/2014/main" id="{208D2AF3-108D-DF68-38DF-2E12168E1767}"/>
              </a:ext>
            </a:extLst>
          </p:cNvPr>
          <p:cNvSpPr>
            <a:spLocks noGrp="1"/>
          </p:cNvSpPr>
          <p:nvPr>
            <p:ph idx="1"/>
          </p:nvPr>
        </p:nvSpPr>
        <p:spPr/>
        <p:txBody>
          <a:bodyPr>
            <a:normAutofit fontScale="92500"/>
          </a:bodyPr>
          <a:lstStyle/>
          <a:p>
            <a:r>
              <a:rPr lang="en-US" sz="2800" dirty="0"/>
              <a:t>Jan 2, 2024 11:00 – 3:00</a:t>
            </a:r>
          </a:p>
          <a:p>
            <a:r>
              <a:rPr lang="en-US" sz="2800" dirty="0"/>
              <a:t>Students ask one of their teachers to show their animal.</a:t>
            </a:r>
          </a:p>
          <a:p>
            <a:r>
              <a:rPr lang="en-US" sz="2800" dirty="0"/>
              <a:t>They meet with teacher and “train” them how to show.</a:t>
            </a:r>
          </a:p>
          <a:p>
            <a:r>
              <a:rPr lang="en-US" sz="2800" dirty="0"/>
              <a:t>Teachers then compete in a showmanship class.  Winners receive a belt buckle.</a:t>
            </a:r>
          </a:p>
          <a:p>
            <a:r>
              <a:rPr lang="en-US" sz="2800" dirty="0"/>
              <a:t>This year we’re planning to have huge school turnout.</a:t>
            </a:r>
          </a:p>
          <a:p>
            <a:endParaRPr lang="en-US" dirty="0"/>
          </a:p>
        </p:txBody>
      </p:sp>
    </p:spTree>
    <p:extLst>
      <p:ext uri="{BB962C8B-B14F-4D97-AF65-F5344CB8AC3E}">
        <p14:creationId xmlns:p14="http://schemas.microsoft.com/office/powerpoint/2010/main" val="42179257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01629-FA3B-7499-C758-63A831F0496D}"/>
              </a:ext>
            </a:extLst>
          </p:cNvPr>
          <p:cNvSpPr>
            <a:spLocks noGrp="1"/>
          </p:cNvSpPr>
          <p:nvPr>
            <p:ph type="title"/>
          </p:nvPr>
        </p:nvSpPr>
        <p:spPr/>
        <p:txBody>
          <a:bodyPr>
            <a:normAutofit fontScale="90000"/>
          </a:bodyPr>
          <a:lstStyle/>
          <a:p>
            <a:pPr algn="ctr"/>
            <a:r>
              <a:rPr lang="en-US" sz="4400" dirty="0"/>
              <a:t>Katy ISD FFA Livestock </a:t>
            </a:r>
            <a:br>
              <a:rPr lang="en-US" sz="4400" dirty="0"/>
            </a:br>
            <a:r>
              <a:rPr lang="en-US" sz="4400" dirty="0"/>
              <a:t>Show and Rodeo </a:t>
            </a:r>
          </a:p>
        </p:txBody>
      </p:sp>
      <p:sp>
        <p:nvSpPr>
          <p:cNvPr id="3" name="Content Placeholder 2">
            <a:extLst>
              <a:ext uri="{FF2B5EF4-FFF2-40B4-BE49-F238E27FC236}">
                <a16:creationId xmlns:a16="http://schemas.microsoft.com/office/drawing/2014/main" id="{904B60AF-68B5-6E7E-F747-BC498DB3A682}"/>
              </a:ext>
            </a:extLst>
          </p:cNvPr>
          <p:cNvSpPr>
            <a:spLocks noGrp="1"/>
          </p:cNvSpPr>
          <p:nvPr>
            <p:ph idx="1"/>
          </p:nvPr>
        </p:nvSpPr>
        <p:spPr>
          <a:xfrm>
            <a:off x="677334" y="2160589"/>
            <a:ext cx="8596668" cy="4464800"/>
          </a:xfrm>
        </p:spPr>
        <p:txBody>
          <a:bodyPr>
            <a:normAutofit lnSpcReduction="10000"/>
          </a:bodyPr>
          <a:lstStyle/>
          <a:p>
            <a:r>
              <a:rPr lang="en-US" sz="3200" dirty="0"/>
              <a:t>Students exhibit animals in Official FFA Dress.  FFA jacket, collared white shirt, FFA scarf/tie, black pants (dickies) </a:t>
            </a:r>
            <a:r>
              <a:rPr lang="en-US" sz="3200" dirty="0">
                <a:solidFill>
                  <a:srgbClr val="FF33CC"/>
                </a:solidFill>
              </a:rPr>
              <a:t>NO BLING ON PANTS,</a:t>
            </a:r>
            <a:r>
              <a:rPr lang="en-US" sz="3200" dirty="0"/>
              <a:t> black closed toed shoes/boots.</a:t>
            </a:r>
          </a:p>
          <a:p>
            <a:r>
              <a:rPr lang="en-US" sz="3200" dirty="0"/>
              <a:t>Students miss three days of school if they participate in all activities.  It is an excused UIL absence.  Attendance is taken in the morning and afternoon.  Members missing are assessed a monetary fine</a:t>
            </a:r>
            <a:r>
              <a:rPr lang="en-US" sz="2800" dirty="0"/>
              <a:t>.</a:t>
            </a:r>
          </a:p>
          <a:p>
            <a:endParaRPr lang="en-US" dirty="0"/>
          </a:p>
        </p:txBody>
      </p:sp>
    </p:spTree>
    <p:extLst>
      <p:ext uri="{BB962C8B-B14F-4D97-AF65-F5344CB8AC3E}">
        <p14:creationId xmlns:p14="http://schemas.microsoft.com/office/powerpoint/2010/main" val="36630939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70B6A-17B0-A1A1-FF7B-1083BCD78320}"/>
              </a:ext>
            </a:extLst>
          </p:cNvPr>
          <p:cNvSpPr>
            <a:spLocks noGrp="1"/>
          </p:cNvSpPr>
          <p:nvPr>
            <p:ph type="title"/>
          </p:nvPr>
        </p:nvSpPr>
        <p:spPr/>
        <p:txBody>
          <a:bodyPr>
            <a:normAutofit fontScale="90000"/>
          </a:bodyPr>
          <a:lstStyle/>
          <a:p>
            <a:pPr algn="ctr"/>
            <a:r>
              <a:rPr lang="en-US" sz="4400" dirty="0"/>
              <a:t>Katy ISD FFA Livestock </a:t>
            </a:r>
            <a:br>
              <a:rPr lang="en-US" sz="4400" dirty="0"/>
            </a:br>
            <a:r>
              <a:rPr lang="en-US" sz="4400" dirty="0"/>
              <a:t>Show and Rodeo </a:t>
            </a:r>
          </a:p>
        </p:txBody>
      </p:sp>
      <p:sp>
        <p:nvSpPr>
          <p:cNvPr id="3" name="Content Placeholder 2">
            <a:extLst>
              <a:ext uri="{FF2B5EF4-FFF2-40B4-BE49-F238E27FC236}">
                <a16:creationId xmlns:a16="http://schemas.microsoft.com/office/drawing/2014/main" id="{D0AB880C-B145-EAFE-03C9-84CF38E13E54}"/>
              </a:ext>
            </a:extLst>
          </p:cNvPr>
          <p:cNvSpPr>
            <a:spLocks noGrp="1"/>
          </p:cNvSpPr>
          <p:nvPr>
            <p:ph idx="1"/>
          </p:nvPr>
        </p:nvSpPr>
        <p:spPr>
          <a:xfrm>
            <a:off x="677334" y="2160589"/>
            <a:ext cx="8596668" cy="4464800"/>
          </a:xfrm>
        </p:spPr>
        <p:txBody>
          <a:bodyPr>
            <a:normAutofit/>
          </a:bodyPr>
          <a:lstStyle/>
          <a:p>
            <a:r>
              <a:rPr lang="en-US" sz="3200" dirty="0"/>
              <a:t>Students should be watching other students while showing and exhibit proper sportsmanship. </a:t>
            </a:r>
          </a:p>
          <a:p>
            <a:pPr marL="0" indent="0">
              <a:buNone/>
            </a:pPr>
            <a:endParaRPr lang="en-US" sz="3200" dirty="0"/>
          </a:p>
          <a:p>
            <a:r>
              <a:rPr lang="en-US" sz="3200" dirty="0"/>
              <a:t>Students are encouraged to ride on the KISD float on Saturday morning in official dress.</a:t>
            </a:r>
          </a:p>
          <a:p>
            <a:endParaRPr lang="en-US" sz="3200" dirty="0"/>
          </a:p>
          <a:p>
            <a:endParaRPr lang="en-US" dirty="0"/>
          </a:p>
        </p:txBody>
      </p:sp>
    </p:spTree>
    <p:extLst>
      <p:ext uri="{BB962C8B-B14F-4D97-AF65-F5344CB8AC3E}">
        <p14:creationId xmlns:p14="http://schemas.microsoft.com/office/powerpoint/2010/main" val="1351577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F6A65-F4EF-F5D9-5F2E-7A2E6DDBC9BF}"/>
              </a:ext>
            </a:extLst>
          </p:cNvPr>
          <p:cNvSpPr>
            <a:spLocks noGrp="1"/>
          </p:cNvSpPr>
          <p:nvPr>
            <p:ph type="title"/>
          </p:nvPr>
        </p:nvSpPr>
        <p:spPr/>
        <p:txBody>
          <a:bodyPr>
            <a:normAutofit fontScale="90000"/>
          </a:bodyPr>
          <a:lstStyle/>
          <a:p>
            <a:pPr algn="ctr"/>
            <a:r>
              <a:rPr lang="en-US" sz="4400" dirty="0"/>
              <a:t>Katy ISD FFA Livestock Show </a:t>
            </a:r>
            <a:br>
              <a:rPr lang="en-US" sz="4400" dirty="0"/>
            </a:br>
            <a:r>
              <a:rPr lang="en-US" sz="4400" dirty="0"/>
              <a:t>Barn Sale</a:t>
            </a:r>
          </a:p>
        </p:txBody>
      </p:sp>
      <p:sp>
        <p:nvSpPr>
          <p:cNvPr id="3" name="Content Placeholder 2">
            <a:extLst>
              <a:ext uri="{FF2B5EF4-FFF2-40B4-BE49-F238E27FC236}">
                <a16:creationId xmlns:a16="http://schemas.microsoft.com/office/drawing/2014/main" id="{2952C81C-2DF5-B83A-26FD-758468E6C65A}"/>
              </a:ext>
            </a:extLst>
          </p:cNvPr>
          <p:cNvSpPr>
            <a:spLocks noGrp="1"/>
          </p:cNvSpPr>
          <p:nvPr>
            <p:ph idx="1"/>
          </p:nvPr>
        </p:nvSpPr>
        <p:spPr>
          <a:xfrm>
            <a:off x="677334" y="1930400"/>
            <a:ext cx="8596668" cy="4666343"/>
          </a:xfrm>
        </p:spPr>
        <p:txBody>
          <a:bodyPr>
            <a:normAutofit fontScale="85000" lnSpcReduction="20000"/>
          </a:bodyPr>
          <a:lstStyle/>
          <a:p>
            <a:r>
              <a:rPr lang="en-US" sz="3200" dirty="0"/>
              <a:t>Barn Sale </a:t>
            </a:r>
          </a:p>
          <a:p>
            <a:pPr lvl="1"/>
            <a:r>
              <a:rPr lang="en-US" sz="2800" dirty="0"/>
              <a:t>Animals that do not make Live Auction go into Barn Sale. </a:t>
            </a:r>
          </a:p>
          <a:p>
            <a:pPr lvl="1"/>
            <a:r>
              <a:rPr lang="en-US" sz="2800" dirty="0"/>
              <a:t>Prices are a flat rate. </a:t>
            </a:r>
          </a:p>
          <a:p>
            <a:pPr lvl="1"/>
            <a:r>
              <a:rPr lang="en-US" sz="2800" dirty="0"/>
              <a:t>Prices for Barn Sale Animals:</a:t>
            </a:r>
          </a:p>
          <a:p>
            <a:pPr lvl="2"/>
            <a:r>
              <a:rPr lang="en-US" sz="2800" dirty="0"/>
              <a:t>Steers - 	$3000.00</a:t>
            </a:r>
          </a:p>
          <a:p>
            <a:pPr lvl="2"/>
            <a:r>
              <a:rPr lang="en-US" sz="2800" dirty="0"/>
              <a:t>Lambs - 	$400.00</a:t>
            </a:r>
          </a:p>
          <a:p>
            <a:pPr lvl="2"/>
            <a:r>
              <a:rPr lang="en-US" sz="2800" dirty="0"/>
              <a:t>Goats - 	$400.00</a:t>
            </a:r>
          </a:p>
          <a:p>
            <a:pPr lvl="2"/>
            <a:r>
              <a:rPr lang="en-US" sz="2800" dirty="0"/>
              <a:t>Hogs - 		$500.00</a:t>
            </a:r>
          </a:p>
          <a:p>
            <a:pPr lvl="2"/>
            <a:r>
              <a:rPr lang="en-US" sz="2800" dirty="0"/>
              <a:t>Broilers - 	$100.00</a:t>
            </a:r>
          </a:p>
          <a:p>
            <a:pPr lvl="2"/>
            <a:r>
              <a:rPr lang="en-US" sz="2800" dirty="0"/>
              <a:t>Rabbits - 	$100.00</a:t>
            </a:r>
          </a:p>
        </p:txBody>
      </p:sp>
    </p:spTree>
    <p:extLst>
      <p:ext uri="{BB962C8B-B14F-4D97-AF65-F5344CB8AC3E}">
        <p14:creationId xmlns:p14="http://schemas.microsoft.com/office/powerpoint/2010/main" val="2157432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2300D-0684-C478-34C7-BE8F45D00284}"/>
              </a:ext>
            </a:extLst>
          </p:cNvPr>
          <p:cNvSpPr>
            <a:spLocks noGrp="1"/>
          </p:cNvSpPr>
          <p:nvPr>
            <p:ph type="title"/>
          </p:nvPr>
        </p:nvSpPr>
        <p:spPr/>
        <p:txBody>
          <a:bodyPr>
            <a:normAutofit fontScale="90000"/>
          </a:bodyPr>
          <a:lstStyle/>
          <a:p>
            <a:pPr algn="ctr"/>
            <a:r>
              <a:rPr lang="en-US" sz="4400" dirty="0"/>
              <a:t>Katy ISD FFA Livestock Show </a:t>
            </a:r>
            <a:br>
              <a:rPr lang="en-US" sz="4400" dirty="0"/>
            </a:br>
            <a:r>
              <a:rPr lang="en-US" sz="4400" dirty="0"/>
              <a:t>Add-Ons </a:t>
            </a:r>
          </a:p>
        </p:txBody>
      </p:sp>
      <p:sp>
        <p:nvSpPr>
          <p:cNvPr id="3" name="Content Placeholder 2">
            <a:extLst>
              <a:ext uri="{FF2B5EF4-FFF2-40B4-BE49-F238E27FC236}">
                <a16:creationId xmlns:a16="http://schemas.microsoft.com/office/drawing/2014/main" id="{01E271D7-2195-5051-863B-1FD7A423A097}"/>
              </a:ext>
            </a:extLst>
          </p:cNvPr>
          <p:cNvSpPr>
            <a:spLocks noGrp="1"/>
          </p:cNvSpPr>
          <p:nvPr>
            <p:ph idx="1"/>
          </p:nvPr>
        </p:nvSpPr>
        <p:spPr/>
        <p:txBody>
          <a:bodyPr>
            <a:normAutofit/>
          </a:bodyPr>
          <a:lstStyle/>
          <a:p>
            <a:r>
              <a:rPr lang="en-US" sz="3200" dirty="0"/>
              <a:t>Add-Ons are funds given to students</a:t>
            </a:r>
          </a:p>
          <a:p>
            <a:r>
              <a:rPr lang="en-US" sz="3200" dirty="0"/>
              <a:t>Anyone can give an Add-On </a:t>
            </a:r>
          </a:p>
          <a:p>
            <a:r>
              <a:rPr lang="en-US" sz="3200" dirty="0"/>
              <a:t>Can be given in-person and online </a:t>
            </a:r>
          </a:p>
          <a:p>
            <a:endParaRPr lang="en-US" sz="3200" dirty="0"/>
          </a:p>
        </p:txBody>
      </p:sp>
    </p:spTree>
    <p:extLst>
      <p:ext uri="{BB962C8B-B14F-4D97-AF65-F5344CB8AC3E}">
        <p14:creationId xmlns:p14="http://schemas.microsoft.com/office/powerpoint/2010/main" val="6771706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8707-0A06-977A-D489-AEE8B5E53818}"/>
              </a:ext>
            </a:extLst>
          </p:cNvPr>
          <p:cNvSpPr>
            <a:spLocks noGrp="1"/>
          </p:cNvSpPr>
          <p:nvPr>
            <p:ph type="title"/>
          </p:nvPr>
        </p:nvSpPr>
        <p:spPr/>
        <p:txBody>
          <a:bodyPr>
            <a:normAutofit/>
          </a:bodyPr>
          <a:lstStyle/>
          <a:p>
            <a:pPr algn="ctr"/>
            <a:r>
              <a:rPr lang="en-US" sz="4400" dirty="0"/>
              <a:t>After The Show </a:t>
            </a:r>
          </a:p>
        </p:txBody>
      </p:sp>
      <p:sp>
        <p:nvSpPr>
          <p:cNvPr id="3" name="Content Placeholder 2">
            <a:extLst>
              <a:ext uri="{FF2B5EF4-FFF2-40B4-BE49-F238E27FC236}">
                <a16:creationId xmlns:a16="http://schemas.microsoft.com/office/drawing/2014/main" id="{86FA725C-38F0-EB3D-1092-934AEE0345D1}"/>
              </a:ext>
            </a:extLst>
          </p:cNvPr>
          <p:cNvSpPr>
            <a:spLocks noGrp="1"/>
          </p:cNvSpPr>
          <p:nvPr>
            <p:ph idx="1"/>
          </p:nvPr>
        </p:nvSpPr>
        <p:spPr>
          <a:xfrm>
            <a:off x="677333" y="1524001"/>
            <a:ext cx="9766077" cy="4517362"/>
          </a:xfrm>
        </p:spPr>
        <p:txBody>
          <a:bodyPr>
            <a:normAutofit/>
          </a:bodyPr>
          <a:lstStyle/>
          <a:p>
            <a:r>
              <a:rPr lang="en-US" sz="2800" dirty="0"/>
              <a:t>Clean your barn pen.  				</a:t>
            </a:r>
            <a:r>
              <a:rPr lang="en-US" sz="2800" b="1" dirty="0">
                <a:solidFill>
                  <a:srgbClr val="FF0000"/>
                </a:solidFill>
              </a:rPr>
              <a:t>Due 3/1 $25/day</a:t>
            </a:r>
          </a:p>
          <a:p>
            <a:r>
              <a:rPr lang="en-US" sz="2800" dirty="0"/>
              <a:t>Deliver Rabbits/Broilers. 			</a:t>
            </a:r>
            <a:r>
              <a:rPr lang="en-US" sz="2800" b="1" dirty="0">
                <a:solidFill>
                  <a:srgbClr val="FF0000"/>
                </a:solidFill>
              </a:rPr>
              <a:t>Due 3/1 $25/day</a:t>
            </a:r>
          </a:p>
          <a:p>
            <a:r>
              <a:rPr lang="en-US" sz="2800" dirty="0"/>
              <a:t>Live auction = Picture Delivery.	</a:t>
            </a:r>
            <a:r>
              <a:rPr lang="en-US" sz="2800" b="1" dirty="0">
                <a:solidFill>
                  <a:srgbClr val="FF0000"/>
                </a:solidFill>
              </a:rPr>
              <a:t>Due 4/1 $25/day</a:t>
            </a:r>
          </a:p>
          <a:p>
            <a:r>
              <a:rPr lang="en-US" sz="2800" dirty="0"/>
              <a:t>All sellers = Thank you Letters.	</a:t>
            </a:r>
            <a:r>
              <a:rPr lang="en-US" sz="2800" b="1" dirty="0">
                <a:solidFill>
                  <a:srgbClr val="FF0000"/>
                </a:solidFill>
              </a:rPr>
              <a:t>Due 4/1 $25/day</a:t>
            </a:r>
          </a:p>
          <a:p>
            <a:endParaRPr lang="en-US" dirty="0"/>
          </a:p>
        </p:txBody>
      </p:sp>
    </p:spTree>
    <p:extLst>
      <p:ext uri="{BB962C8B-B14F-4D97-AF65-F5344CB8AC3E}">
        <p14:creationId xmlns:p14="http://schemas.microsoft.com/office/powerpoint/2010/main" val="3506156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4277-C3B2-CD1B-ED65-7206B990E594}"/>
              </a:ext>
            </a:extLst>
          </p:cNvPr>
          <p:cNvSpPr>
            <a:spLocks noGrp="1"/>
          </p:cNvSpPr>
          <p:nvPr>
            <p:ph type="title"/>
          </p:nvPr>
        </p:nvSpPr>
        <p:spPr/>
        <p:txBody>
          <a:bodyPr>
            <a:normAutofit/>
          </a:bodyPr>
          <a:lstStyle/>
          <a:p>
            <a:pPr algn="ctr"/>
            <a:r>
              <a:rPr lang="en-US" sz="4400" dirty="0"/>
              <a:t>Ag Science Teacher Contact Info	</a:t>
            </a:r>
          </a:p>
        </p:txBody>
      </p:sp>
      <p:sp>
        <p:nvSpPr>
          <p:cNvPr id="3" name="Content Placeholder 2">
            <a:extLst>
              <a:ext uri="{FF2B5EF4-FFF2-40B4-BE49-F238E27FC236}">
                <a16:creationId xmlns:a16="http://schemas.microsoft.com/office/drawing/2014/main" id="{25B72DF4-29CE-4FAD-1C8F-3DE01E861518}"/>
              </a:ext>
            </a:extLst>
          </p:cNvPr>
          <p:cNvSpPr>
            <a:spLocks noGrp="1"/>
          </p:cNvSpPr>
          <p:nvPr>
            <p:ph idx="1"/>
          </p:nvPr>
        </p:nvSpPr>
        <p:spPr>
          <a:xfrm>
            <a:off x="176463" y="1491917"/>
            <a:ext cx="9881937" cy="4549446"/>
          </a:xfrm>
        </p:spPr>
        <p:txBody>
          <a:bodyPr>
            <a:normAutofit/>
          </a:bodyPr>
          <a:lstStyle/>
          <a:p>
            <a:r>
              <a:rPr lang="en-US" sz="2400" dirty="0"/>
              <a:t>Mr. Bochat – 		</a:t>
            </a:r>
            <a:r>
              <a:rPr lang="en-US" sz="2400" dirty="0">
                <a:hlinkClick r:id="rId2"/>
              </a:rPr>
              <a:t>JosephHBochat@katyisd.org</a:t>
            </a:r>
            <a:r>
              <a:rPr lang="en-US" sz="2400" dirty="0"/>
              <a:t> 		281-642-1231</a:t>
            </a:r>
          </a:p>
          <a:p>
            <a:r>
              <a:rPr lang="en-US" sz="2400" dirty="0"/>
              <a:t>Mr. Godwin –		</a:t>
            </a:r>
            <a:r>
              <a:rPr lang="en-US" sz="2400" dirty="0">
                <a:hlinkClick r:id="rId3"/>
              </a:rPr>
              <a:t>MatthewBGodwin@katyisd.org</a:t>
            </a:r>
            <a:r>
              <a:rPr lang="en-US" sz="2400" dirty="0"/>
              <a:t>	903-681-2817</a:t>
            </a:r>
          </a:p>
          <a:p>
            <a:r>
              <a:rPr lang="en-US" sz="2400" dirty="0"/>
              <a:t>Mrs. Sheffield – 	</a:t>
            </a:r>
            <a:r>
              <a:rPr lang="en-US" sz="2400" dirty="0">
                <a:hlinkClick r:id="rId4"/>
              </a:rPr>
              <a:t>KatySheffield@katyisd.org</a:t>
            </a:r>
            <a:r>
              <a:rPr lang="en-US" sz="2400" dirty="0"/>
              <a:t>		281-793-5233</a:t>
            </a:r>
          </a:p>
          <a:p>
            <a:r>
              <a:rPr lang="en-US" sz="2400" dirty="0"/>
              <a:t>Ms. Ognoskie – 	</a:t>
            </a:r>
            <a:r>
              <a:rPr lang="en-US" sz="2400" dirty="0">
                <a:hlinkClick r:id="rId5"/>
              </a:rPr>
              <a:t>MorganOgnoskie@katyisd.org</a:t>
            </a:r>
            <a:r>
              <a:rPr lang="en-US" sz="2400" dirty="0"/>
              <a:t>		281-743-7356</a:t>
            </a:r>
          </a:p>
        </p:txBody>
      </p:sp>
    </p:spTree>
    <p:extLst>
      <p:ext uri="{BB962C8B-B14F-4D97-AF65-F5344CB8AC3E}">
        <p14:creationId xmlns:p14="http://schemas.microsoft.com/office/powerpoint/2010/main" val="2044066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9D7B-B64D-4FAC-17C3-AB5AB833325A}"/>
              </a:ext>
            </a:extLst>
          </p:cNvPr>
          <p:cNvSpPr>
            <a:spLocks noGrp="1"/>
          </p:cNvSpPr>
          <p:nvPr>
            <p:ph type="title"/>
          </p:nvPr>
        </p:nvSpPr>
        <p:spPr/>
        <p:txBody>
          <a:bodyPr/>
          <a:lstStyle/>
          <a:p>
            <a:r>
              <a:rPr lang="en-US" dirty="0"/>
              <a:t>Horticulture Show</a:t>
            </a:r>
          </a:p>
        </p:txBody>
      </p:sp>
      <p:sp>
        <p:nvSpPr>
          <p:cNvPr id="3" name="Content Placeholder 2">
            <a:extLst>
              <a:ext uri="{FF2B5EF4-FFF2-40B4-BE49-F238E27FC236}">
                <a16:creationId xmlns:a16="http://schemas.microsoft.com/office/drawing/2014/main" id="{DA48BDA5-99FC-9173-05C0-3C1647F1D379}"/>
              </a:ext>
            </a:extLst>
          </p:cNvPr>
          <p:cNvSpPr>
            <a:spLocks noGrp="1"/>
          </p:cNvSpPr>
          <p:nvPr>
            <p:ph idx="1"/>
          </p:nvPr>
        </p:nvSpPr>
        <p:spPr>
          <a:xfrm>
            <a:off x="677334" y="1242874"/>
            <a:ext cx="8596668" cy="5211191"/>
          </a:xfrm>
        </p:spPr>
        <p:txBody>
          <a:bodyPr/>
          <a:lstStyle/>
          <a:p>
            <a:r>
              <a:rPr lang="en-US" sz="2100" dirty="0"/>
              <a:t>$160 + $25 entry = $185</a:t>
            </a:r>
          </a:p>
          <a:p>
            <a:r>
              <a:rPr lang="en-US" sz="2100" dirty="0"/>
              <a:t>Given 12 plants in a lot.  May purchase 2 lots</a:t>
            </a:r>
          </a:p>
          <a:p>
            <a:r>
              <a:rPr lang="en-US" sz="2100" dirty="0"/>
              <a:t>Must show at least 3 of those plants in your display</a:t>
            </a:r>
          </a:p>
          <a:p>
            <a:r>
              <a:rPr lang="en-US" sz="2100" dirty="0"/>
              <a:t>Display may include anything pertaining to the rodeo theme (</a:t>
            </a:r>
            <a:r>
              <a:rPr lang="en-US" sz="2100" dirty="0" err="1"/>
              <a:t>tbd</a:t>
            </a:r>
            <a:r>
              <a:rPr lang="en-US" sz="2100" dirty="0"/>
              <a:t>)</a:t>
            </a:r>
          </a:p>
          <a:p>
            <a:r>
              <a:rPr lang="en-US" sz="2100" dirty="0"/>
              <a:t>Display can NOT utilize power from an onsite electrical source.</a:t>
            </a:r>
          </a:p>
          <a:p>
            <a:r>
              <a:rPr lang="en-US" sz="2100" dirty="0"/>
              <a:t>Grand and Reserve Champion will be selected.</a:t>
            </a:r>
          </a:p>
          <a:p>
            <a:r>
              <a:rPr lang="en-US" sz="2100" dirty="0"/>
              <a:t>Grand will receive $2000 premium.  Reserve will receive $1000 premium.</a:t>
            </a:r>
          </a:p>
          <a:p>
            <a:r>
              <a:rPr lang="en-US" sz="2100" dirty="0"/>
              <a:t>All others displays will be entered into barn sale for $30.  WILL BE ELIGIBLE FOR ADD ON’s.  </a:t>
            </a:r>
          </a:p>
          <a:p>
            <a:r>
              <a:rPr lang="en-US" sz="2100" dirty="0"/>
              <a:t>Must meet all show requirements – fund raising, creed, </a:t>
            </a:r>
            <a:r>
              <a:rPr lang="en-US" sz="2100" dirty="0" err="1"/>
              <a:t>ect</a:t>
            </a:r>
            <a:r>
              <a:rPr lang="en-US" sz="2100" dirty="0"/>
              <a:t>. </a:t>
            </a:r>
          </a:p>
          <a:p>
            <a:endParaRPr lang="en-US" dirty="0"/>
          </a:p>
        </p:txBody>
      </p:sp>
    </p:spTree>
    <p:extLst>
      <p:ext uri="{BB962C8B-B14F-4D97-AF65-F5344CB8AC3E}">
        <p14:creationId xmlns:p14="http://schemas.microsoft.com/office/powerpoint/2010/main" val="243923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357AB-B5D7-D1C3-40A3-B374F8F6AB24}"/>
              </a:ext>
            </a:extLst>
          </p:cNvPr>
          <p:cNvSpPr>
            <a:spLocks noGrp="1"/>
          </p:cNvSpPr>
          <p:nvPr>
            <p:ph type="title"/>
          </p:nvPr>
        </p:nvSpPr>
        <p:spPr/>
        <p:txBody>
          <a:bodyPr/>
          <a:lstStyle/>
          <a:p>
            <a:pPr algn="ctr"/>
            <a:r>
              <a:rPr lang="en-US" dirty="0"/>
              <a:t>Katy ISD FFA Livestock Show and Rodeo Auction </a:t>
            </a:r>
          </a:p>
        </p:txBody>
      </p:sp>
      <p:sp>
        <p:nvSpPr>
          <p:cNvPr id="3" name="Content Placeholder 2">
            <a:extLst>
              <a:ext uri="{FF2B5EF4-FFF2-40B4-BE49-F238E27FC236}">
                <a16:creationId xmlns:a16="http://schemas.microsoft.com/office/drawing/2014/main" id="{45CF4FDD-DC83-0898-650E-8CEE0EA04792}"/>
              </a:ext>
            </a:extLst>
          </p:cNvPr>
          <p:cNvSpPr>
            <a:spLocks noGrp="1"/>
          </p:cNvSpPr>
          <p:nvPr>
            <p:ph idx="1"/>
          </p:nvPr>
        </p:nvSpPr>
        <p:spPr>
          <a:xfrm>
            <a:off x="192505" y="1732548"/>
            <a:ext cx="9801727" cy="4924926"/>
          </a:xfrm>
        </p:spPr>
        <p:txBody>
          <a:bodyPr>
            <a:normAutofit fontScale="25000" lnSpcReduction="20000"/>
          </a:bodyPr>
          <a:lstStyle/>
          <a:p>
            <a:r>
              <a:rPr lang="en-US" sz="8000" b="1" dirty="0"/>
              <a:t>155 live auction lots (33 added spots from 2023) </a:t>
            </a:r>
          </a:p>
          <a:p>
            <a:pPr lvl="1"/>
            <a:r>
              <a:rPr lang="en-US" sz="8000" b="1" dirty="0"/>
              <a:t>Rabbits – 15 Sale Spots – Includes G/R Showmanship </a:t>
            </a:r>
          </a:p>
          <a:p>
            <a:pPr lvl="1"/>
            <a:r>
              <a:rPr lang="en-US" sz="8000" b="1" dirty="0"/>
              <a:t>Broilers – 10 Sale Spots – Includes G/R Showmanship </a:t>
            </a:r>
          </a:p>
          <a:p>
            <a:pPr lvl="1"/>
            <a:r>
              <a:rPr lang="en-US" sz="8000" b="1" dirty="0"/>
              <a:t>Steers – Top 3 in Each Class Sale + 2 G/R + 2 G/R Showmanship </a:t>
            </a:r>
          </a:p>
          <a:p>
            <a:pPr lvl="1"/>
            <a:r>
              <a:rPr lang="en-US" sz="8000" b="1" dirty="0"/>
              <a:t>Hogs – 54 Sale Spots – 10 Classes – Top 5 Sell + 2 G/R + G/R Showmanship </a:t>
            </a:r>
          </a:p>
          <a:p>
            <a:pPr lvl="1"/>
            <a:r>
              <a:rPr lang="en-US" sz="8000" b="1" dirty="0"/>
              <a:t>Lambs - 29 Sale Spots – 5 Classes – Top 5 Sell + 2 G/R + G/R Showmanship </a:t>
            </a:r>
          </a:p>
          <a:p>
            <a:pPr lvl="1"/>
            <a:r>
              <a:rPr lang="en-US" sz="8000" b="1" dirty="0"/>
              <a:t>Goat – 34 Sale Spots – 6 Classes – Top 5 Sell + 2 G/R + G/R Showmanship </a:t>
            </a:r>
          </a:p>
          <a:p>
            <a:pPr lvl="2"/>
            <a:r>
              <a:rPr lang="en-US" sz="8000" b="1" dirty="0"/>
              <a:t>If Grand/Reserve/Showman are pulled from a class – the next highest-ranking animal from that class bumps into sale. </a:t>
            </a:r>
          </a:p>
          <a:p>
            <a:r>
              <a:rPr lang="en-US" sz="8000" b="1" dirty="0"/>
              <a:t>Buyers</a:t>
            </a:r>
          </a:p>
          <a:p>
            <a:pPr lvl="2"/>
            <a:r>
              <a:rPr lang="en-US" sz="8000" b="1" dirty="0"/>
              <a:t>Not guaranteed. </a:t>
            </a:r>
          </a:p>
          <a:p>
            <a:pPr lvl="2"/>
            <a:r>
              <a:rPr lang="en-US" sz="8000" b="1" dirty="0"/>
              <a:t>Work to get them there to support YOU</a:t>
            </a:r>
            <a:r>
              <a:rPr lang="en-US" sz="8000" dirty="0"/>
              <a:t>.</a:t>
            </a:r>
          </a:p>
        </p:txBody>
      </p:sp>
    </p:spTree>
    <p:extLst>
      <p:ext uri="{BB962C8B-B14F-4D97-AF65-F5344CB8AC3E}">
        <p14:creationId xmlns:p14="http://schemas.microsoft.com/office/powerpoint/2010/main" val="1563016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What is required of the student?</a:t>
            </a:r>
          </a:p>
        </p:txBody>
      </p:sp>
      <p:sp>
        <p:nvSpPr>
          <p:cNvPr id="3" name="Content Placeholder 2"/>
          <p:cNvSpPr>
            <a:spLocks noGrp="1"/>
          </p:cNvSpPr>
          <p:nvPr>
            <p:ph sz="half" idx="1"/>
          </p:nvPr>
        </p:nvSpPr>
        <p:spPr>
          <a:xfrm>
            <a:off x="449705" y="1553227"/>
            <a:ext cx="5477270" cy="4488134"/>
          </a:xfrm>
        </p:spPr>
        <p:txBody>
          <a:bodyPr>
            <a:noAutofit/>
          </a:bodyPr>
          <a:lstStyle/>
          <a:p>
            <a:r>
              <a:rPr lang="en-US" sz="3100" dirty="0"/>
              <a:t>Be an FFA Member</a:t>
            </a:r>
          </a:p>
          <a:p>
            <a:r>
              <a:rPr lang="en-US" sz="3100" dirty="0"/>
              <a:t>Attend monthly meetings</a:t>
            </a:r>
          </a:p>
          <a:p>
            <a:r>
              <a:rPr lang="en-US" sz="3100" dirty="0"/>
              <a:t>Sell $500 or more of Fundraising</a:t>
            </a:r>
          </a:p>
          <a:p>
            <a:pPr lvl="1"/>
            <a:r>
              <a:rPr lang="en-US" sz="3100" b="1" dirty="0"/>
              <a:t>At least one Catalog Ad</a:t>
            </a:r>
          </a:p>
          <a:p>
            <a:pPr lvl="1"/>
            <a:r>
              <a:rPr lang="en-US" sz="3100" b="1" dirty="0"/>
              <a:t>RiverStar </a:t>
            </a:r>
            <a:r>
              <a:rPr lang="en-US" sz="2000" b="1" dirty="0"/>
              <a:t>(Fruit and Meat)</a:t>
            </a:r>
          </a:p>
          <a:p>
            <a:r>
              <a:rPr lang="en-US" sz="3100" dirty="0"/>
              <a:t>10 hours of community service</a:t>
            </a:r>
            <a:endParaRPr lang="en-US" sz="3100" b="1" i="1" dirty="0"/>
          </a:p>
          <a:p>
            <a:r>
              <a:rPr lang="en-US" sz="3100" dirty="0"/>
              <a:t>KISD Livestock Dress Code</a:t>
            </a:r>
          </a:p>
        </p:txBody>
      </p:sp>
      <p:sp>
        <p:nvSpPr>
          <p:cNvPr id="4" name="Content Placeholder 3"/>
          <p:cNvSpPr>
            <a:spLocks noGrp="1"/>
          </p:cNvSpPr>
          <p:nvPr>
            <p:ph sz="half" idx="2"/>
          </p:nvPr>
        </p:nvSpPr>
        <p:spPr>
          <a:xfrm>
            <a:off x="6117102" y="1553227"/>
            <a:ext cx="4184034" cy="4488135"/>
          </a:xfrm>
        </p:spPr>
        <p:txBody>
          <a:bodyPr>
            <a:normAutofit/>
          </a:bodyPr>
          <a:lstStyle/>
          <a:p>
            <a:r>
              <a:rPr lang="en-US" sz="3200" dirty="0"/>
              <a:t>Maintain a Record Book</a:t>
            </a:r>
          </a:p>
          <a:p>
            <a:r>
              <a:rPr lang="en-US" sz="3200" dirty="0"/>
              <a:t>Participate in 2 above the chapter level activities</a:t>
            </a:r>
            <a:endParaRPr lang="en-US" sz="3000" b="1" i="1" dirty="0"/>
          </a:p>
          <a:p>
            <a:r>
              <a:rPr lang="en-US" sz="3200" dirty="0"/>
              <a:t>Complete Quality Counts</a:t>
            </a:r>
          </a:p>
          <a:p>
            <a:r>
              <a:rPr lang="en-US" sz="3200" dirty="0"/>
              <a:t>Recite FFA Creed</a:t>
            </a:r>
          </a:p>
          <a:p>
            <a:endParaRPr lang="en-US" sz="2800" dirty="0"/>
          </a:p>
          <a:p>
            <a:endParaRPr lang="en-US" sz="2800" dirty="0"/>
          </a:p>
        </p:txBody>
      </p:sp>
    </p:spTree>
    <p:extLst>
      <p:ext uri="{BB962C8B-B14F-4D97-AF65-F5344CB8AC3E}">
        <p14:creationId xmlns:p14="http://schemas.microsoft.com/office/powerpoint/2010/main" val="285632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Where are we going to keep this animal?</a:t>
            </a:r>
          </a:p>
        </p:txBody>
      </p:sp>
      <p:sp>
        <p:nvSpPr>
          <p:cNvPr id="3" name="Content Placeholder 2"/>
          <p:cNvSpPr>
            <a:spLocks noGrp="1"/>
          </p:cNvSpPr>
          <p:nvPr>
            <p:ph sz="half" idx="1"/>
          </p:nvPr>
        </p:nvSpPr>
        <p:spPr/>
        <p:txBody>
          <a:bodyPr/>
          <a:lstStyle/>
          <a:p>
            <a:pPr marL="0" indent="0">
              <a:buNone/>
            </a:pPr>
            <a:r>
              <a:rPr lang="en-US" sz="4000" b="1" dirty="0"/>
              <a:t>At the Ag Barn</a:t>
            </a:r>
          </a:p>
          <a:p>
            <a:r>
              <a:rPr lang="en-US" sz="4000" dirty="0"/>
              <a:t>Pigs</a:t>
            </a:r>
          </a:p>
          <a:p>
            <a:r>
              <a:rPr lang="en-US" sz="4000" dirty="0"/>
              <a:t>Lambs</a:t>
            </a:r>
          </a:p>
          <a:p>
            <a:r>
              <a:rPr lang="en-US" sz="4000" dirty="0"/>
              <a:t>Goats</a:t>
            </a:r>
          </a:p>
          <a:p>
            <a:r>
              <a:rPr lang="en-US" sz="4000" dirty="0"/>
              <a:t>Steers</a:t>
            </a:r>
          </a:p>
          <a:p>
            <a:endParaRPr lang="en-US" dirty="0"/>
          </a:p>
        </p:txBody>
      </p:sp>
      <p:sp>
        <p:nvSpPr>
          <p:cNvPr id="4" name="Content Placeholder 3"/>
          <p:cNvSpPr>
            <a:spLocks noGrp="1"/>
          </p:cNvSpPr>
          <p:nvPr>
            <p:ph sz="half" idx="2"/>
          </p:nvPr>
        </p:nvSpPr>
        <p:spPr>
          <a:xfrm>
            <a:off x="4861369" y="2160589"/>
            <a:ext cx="4184034" cy="3880773"/>
          </a:xfrm>
        </p:spPr>
        <p:txBody>
          <a:bodyPr vert="horz" lIns="91440" tIns="45720" rIns="91440" bIns="45720" rtlCol="0" anchor="t">
            <a:normAutofit/>
          </a:bodyPr>
          <a:lstStyle/>
          <a:p>
            <a:pPr marL="0" indent="0">
              <a:buNone/>
            </a:pPr>
            <a:r>
              <a:rPr lang="en-US" sz="4000" b="1" dirty="0"/>
              <a:t>At Your House</a:t>
            </a:r>
          </a:p>
          <a:p>
            <a:r>
              <a:rPr lang="en-US" sz="4000" dirty="0"/>
              <a:t>Rabbits</a:t>
            </a:r>
          </a:p>
          <a:p>
            <a:r>
              <a:rPr lang="en-US" sz="4000" dirty="0"/>
              <a:t>Broilers</a:t>
            </a:r>
          </a:p>
          <a:p>
            <a:r>
              <a:rPr lang="en-US" sz="4000" dirty="0"/>
              <a:t>Horticulture </a:t>
            </a:r>
            <a:r>
              <a:rPr lang="en-US" sz="4000"/>
              <a:t>projects\</a:t>
            </a:r>
          </a:p>
          <a:p>
            <a:endParaRPr lang="en-US" sz="4000" dirty="0"/>
          </a:p>
          <a:p>
            <a:endParaRPr lang="en-US" dirty="0"/>
          </a:p>
        </p:txBody>
      </p:sp>
      <p:pic>
        <p:nvPicPr>
          <p:cNvPr id="5" name="Picture 4" descr="BIG IMAGE (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6090" y="3042458"/>
            <a:ext cx="3509374" cy="3599409"/>
          </a:xfrm>
          <a:prstGeom prst="rect">
            <a:avLst/>
          </a:prstGeom>
        </p:spPr>
      </p:pic>
    </p:spTree>
    <p:extLst>
      <p:ext uri="{BB962C8B-B14F-4D97-AF65-F5344CB8AC3E}">
        <p14:creationId xmlns:p14="http://schemas.microsoft.com/office/powerpoint/2010/main" val="577513845"/>
      </p:ext>
    </p:extLst>
  </p:cSld>
  <p:clrMapOvr>
    <a:masterClrMapping/>
  </p:clrMapOvr>
</p:sld>
</file>

<file path=ppt/theme/theme1.xml><?xml version="1.0" encoding="utf-8"?>
<a:theme xmlns:a="http://schemas.openxmlformats.org/drawingml/2006/main" name="Fac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C28407A02BFC4AA9A68BC7E3FA8581" ma:contentTypeVersion="12" ma:contentTypeDescription="Create a new document." ma:contentTypeScope="" ma:versionID="b7a61453bfbd621acb01efe7689604d5">
  <xsd:schema xmlns:xsd="http://www.w3.org/2001/XMLSchema" xmlns:xs="http://www.w3.org/2001/XMLSchema" xmlns:p="http://schemas.microsoft.com/office/2006/metadata/properties" xmlns:ns3="d650782a-5ee8-4eb8-b24c-715595f452ed" xmlns:ns4="90333a8d-9774-4a87-a9b2-9fe37fbe27b9" targetNamespace="http://schemas.microsoft.com/office/2006/metadata/properties" ma:root="true" ma:fieldsID="439295c09cf01b3c07d1bd196abedc2d" ns3:_="" ns4:_="">
    <xsd:import namespace="d650782a-5ee8-4eb8-b24c-715595f452ed"/>
    <xsd:import namespace="90333a8d-9774-4a87-a9b2-9fe37fbe27b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LengthInSeconds" minOccurs="0"/>
                <xsd:element ref="ns4:MediaServiceGenerationTime" minOccurs="0"/>
                <xsd:element ref="ns4:MediaServiceEventHashCode" minOccurs="0"/>
                <xsd:element ref="ns4:MediaServiceOCR" minOccurs="0"/>
                <xsd:element ref="ns4:MediaServiceDateTaken"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50782a-5ee8-4eb8-b24c-715595f452e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333a8d-9774-4a87-a9b2-9fe37fbe27b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BAFC265-2CD6-4DFD-A97F-1002E427AD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50782a-5ee8-4eb8-b24c-715595f452ed"/>
    <ds:schemaRef ds:uri="90333a8d-9774-4a87-a9b2-9fe37fbe27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6304B6-7942-48F6-9A22-0752CF830657}">
  <ds:schemaRefs>
    <ds:schemaRef ds:uri="http://schemas.microsoft.com/sharepoint/v3/contenttype/forms"/>
  </ds:schemaRefs>
</ds:datastoreItem>
</file>

<file path=customXml/itemProps3.xml><?xml version="1.0" encoding="utf-8"?>
<ds:datastoreItem xmlns:ds="http://schemas.openxmlformats.org/officeDocument/2006/customXml" ds:itemID="{5C34CA85-48CB-49EC-8498-DAC3BA88C959}">
  <ds:schemaRefs>
    <ds:schemaRef ds:uri="d650782a-5ee8-4eb8-b24c-715595f452ed"/>
    <ds:schemaRef ds:uri="http://purl.org/dc/terms/"/>
    <ds:schemaRef ds:uri="http://purl.org/dc/dcmitype/"/>
    <ds:schemaRef ds:uri="http://purl.org/dc/elements/1.1/"/>
    <ds:schemaRef ds:uri="http://schemas.microsoft.com/office/2006/metadata/properties"/>
    <ds:schemaRef ds:uri="90333a8d-9774-4a87-a9b2-9fe37fbe27b9"/>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2977</Words>
  <Application>Microsoft Office PowerPoint</Application>
  <PresentationFormat>Widescreen</PresentationFormat>
  <Paragraphs>406</Paragraphs>
  <Slides>59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Arial Black</vt:lpstr>
      <vt:lpstr>Britannic Bold</vt:lpstr>
      <vt:lpstr>Times New Roman</vt:lpstr>
      <vt:lpstr>Trebuchet MS</vt:lpstr>
      <vt:lpstr>Wingdings 3</vt:lpstr>
      <vt:lpstr>Facet</vt:lpstr>
      <vt:lpstr>  Seven Lakes FFA       Livestock Raisers Meeting</vt:lpstr>
      <vt:lpstr>Join the FFA Booster Club</vt:lpstr>
      <vt:lpstr>What is the Katy ISD Livestock Show?</vt:lpstr>
      <vt:lpstr>Katy ISD Exhibitor Handbook 2023-2024</vt:lpstr>
      <vt:lpstr>What can they purchase, raise, show, and sell?</vt:lpstr>
      <vt:lpstr>Horticulture Show</vt:lpstr>
      <vt:lpstr>Katy ISD FFA Livestock Show and Rodeo Auction </vt:lpstr>
      <vt:lpstr>What is required of the student?</vt:lpstr>
      <vt:lpstr>Where are we going to keep this animal?</vt:lpstr>
      <vt:lpstr>Where is the Ag Barn?</vt:lpstr>
      <vt:lpstr>Ag Barn  (Barn # 1)</vt:lpstr>
      <vt:lpstr>Ag Barn  (Barn #1)</vt:lpstr>
      <vt:lpstr>Barn Rules </vt:lpstr>
      <vt:lpstr>Barn Rules Cont. </vt:lpstr>
      <vt:lpstr>Barn Rules Cont. </vt:lpstr>
      <vt:lpstr>Barn Rules Cont. </vt:lpstr>
      <vt:lpstr>Barn Rules Cont. </vt:lpstr>
      <vt:lpstr>Duty Calendar </vt:lpstr>
      <vt:lpstr>PowerPoint Presentation</vt:lpstr>
      <vt:lpstr>Dr. Moore   Veterinarian </vt:lpstr>
      <vt:lpstr>Broiler Facilities</vt:lpstr>
      <vt:lpstr>Rabbit Facilities </vt:lpstr>
      <vt:lpstr>PowerPoint Presentation</vt:lpstr>
      <vt:lpstr>PowerPoint Presentation</vt:lpstr>
      <vt:lpstr>PowerPoint Presentation</vt:lpstr>
      <vt:lpstr>How Much Does it Cost?</vt:lpstr>
      <vt:lpstr>Now What? </vt:lpstr>
      <vt:lpstr>Number Draw </vt:lpstr>
      <vt:lpstr>Animal Preview </vt:lpstr>
      <vt:lpstr>Animal Selection </vt:lpstr>
      <vt:lpstr>2024 Katy ISD FFA Livestock Show Schedule </vt:lpstr>
      <vt:lpstr>2024 Katy ISD FFA Livestock Show Schedule </vt:lpstr>
      <vt:lpstr>2024 Katy ISD FFA Livestock Show Schedule </vt:lpstr>
      <vt:lpstr>2024 Katy ISD FFA Livestock Show Schedule </vt:lpstr>
      <vt:lpstr>2024 Katy ISD FFA Livestock Show Schedule </vt:lpstr>
      <vt:lpstr>Join Seven Lakes FFA Remind! </vt:lpstr>
      <vt:lpstr>Join Seven Lakes Animal Raiser Remind! **This is for ALL animal raisers!**</vt:lpstr>
      <vt:lpstr>Follow us on our website, Instagram and Facebook!</vt:lpstr>
      <vt:lpstr>2023-2024 Seven Lakes FFA Greenhand Members </vt:lpstr>
      <vt:lpstr>Dates</vt:lpstr>
      <vt:lpstr>Dates </vt:lpstr>
      <vt:lpstr>Dates</vt:lpstr>
      <vt:lpstr>Dates</vt:lpstr>
      <vt:lpstr>Dates</vt:lpstr>
      <vt:lpstr>Katy ISD FFA Livestock Show Requirements to Show </vt:lpstr>
      <vt:lpstr>PowerPoint Presentation</vt:lpstr>
      <vt:lpstr>PowerPoint Presentation</vt:lpstr>
      <vt:lpstr>PowerPoint Presentation</vt:lpstr>
      <vt:lpstr>PowerPoint Presentation</vt:lpstr>
      <vt:lpstr>Selection</vt:lpstr>
      <vt:lpstr>PowerPoint Presentation</vt:lpstr>
      <vt:lpstr>Katy ISD Progress Show  12/7-8/2023</vt:lpstr>
      <vt:lpstr>Seven Lakes FFA  Celebrity Showmanship </vt:lpstr>
      <vt:lpstr>Katy ISD FFA Livestock  Show and Rodeo </vt:lpstr>
      <vt:lpstr>Katy ISD FFA Livestock  Show and Rodeo </vt:lpstr>
      <vt:lpstr>Katy ISD FFA Livestock Show  Barn Sale</vt:lpstr>
      <vt:lpstr>Katy ISD FFA Livestock Show  Add-Ons </vt:lpstr>
      <vt:lpstr>After The Show </vt:lpstr>
      <vt:lpstr>Ag Science Teacher Contact Info </vt:lpstr>
    </vt:vector>
  </TitlesOfParts>
  <Company>KATYISD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Seven Lakes FFA Livestock Raisers Meeting</dc:title>
  <dc:creator>Sheffield, Katy M (SLHS)</dc:creator>
  <cp:lastModifiedBy>Godwin, Matthew B (SLHS)</cp:lastModifiedBy>
  <cp:revision>68</cp:revision>
  <dcterms:created xsi:type="dcterms:W3CDTF">2017-08-22T19:47:53Z</dcterms:created>
  <dcterms:modified xsi:type="dcterms:W3CDTF">2023-09-07T00:41:42Z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0x01010096C28407A02BFC4AA9A68BC7E3FA8581</vt:lpwstr>
  </property>
</Properties>
</file>